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Layouts/slideLayout99.xml" ContentType="application/vnd.openxmlformats-officedocument.presentationml.slideLayout+xml"/>
  <Override PartName="/ppt/slides/slide78.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Layouts/slideLayout100.xml" ContentType="application/vnd.openxmlformats-officedocument.presentationml.slideLayout+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Lst>
  <p:notesMasterIdLst>
    <p:notesMasterId r:id="rId103"/>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tableStyles" Target="tableStyles.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6" name="PlaceHolder 1"/>
          <p:cNvSpPr>
            <a:spLocks noGrp="1"/>
          </p:cNvSpPr>
          <p:nvPr>
            <p:ph type="body"/>
          </p:nvPr>
        </p:nvSpPr>
        <p:spPr>
          <a:xfrm>
            <a:off x="756000" y="5078520"/>
            <a:ext cx="6047640" cy="4811040"/>
          </a:xfrm>
          <a:prstGeom prst="rect">
            <a:avLst/>
          </a:prstGeom>
        </p:spPr>
        <p:txBody>
          <a:bodyPr lIns="0" tIns="0" rIns="0" bIns="0"/>
          <a:lstStyle/>
          <a:p>
            <a:r>
              <a:rPr lang="en-IN" sz="2000">
                <a:latin typeface="Arial"/>
              </a:rPr>
              <a:t>Click to edit the notes format</a:t>
            </a:r>
            <a:endParaRPr/>
          </a:p>
        </p:txBody>
      </p:sp>
      <p:sp>
        <p:nvSpPr>
          <p:cNvPr id="487" name="PlaceHolder 2"/>
          <p:cNvSpPr>
            <a:spLocks noGrp="1"/>
          </p:cNvSpPr>
          <p:nvPr>
            <p:ph type="hdr"/>
          </p:nvPr>
        </p:nvSpPr>
        <p:spPr>
          <a:xfrm>
            <a:off x="0" y="0"/>
            <a:ext cx="3280320" cy="534240"/>
          </a:xfrm>
          <a:prstGeom prst="rect">
            <a:avLst/>
          </a:prstGeom>
        </p:spPr>
        <p:txBody>
          <a:bodyPr lIns="0" tIns="0" rIns="0" bIns="0"/>
          <a:lstStyle/>
          <a:p>
            <a:r>
              <a:rPr lang="en-IN" sz="1400">
                <a:latin typeface="Times New Roman"/>
              </a:rPr>
              <a:t>&lt;header&gt;</a:t>
            </a:r>
            <a:endParaRPr/>
          </a:p>
        </p:txBody>
      </p:sp>
      <p:sp>
        <p:nvSpPr>
          <p:cNvPr id="488" name="PlaceHolder 3"/>
          <p:cNvSpPr>
            <a:spLocks noGrp="1"/>
          </p:cNvSpPr>
          <p:nvPr>
            <p:ph type="dt"/>
          </p:nvPr>
        </p:nvSpPr>
        <p:spPr>
          <a:xfrm>
            <a:off x="4279320" y="0"/>
            <a:ext cx="3280320" cy="534240"/>
          </a:xfrm>
          <a:prstGeom prst="rect">
            <a:avLst/>
          </a:prstGeom>
        </p:spPr>
        <p:txBody>
          <a:bodyPr lIns="0" tIns="0" rIns="0" bIns="0"/>
          <a:lstStyle/>
          <a:p>
            <a:pPr algn="r"/>
            <a:r>
              <a:rPr lang="en-IN" sz="1400">
                <a:latin typeface="Times New Roman"/>
              </a:rPr>
              <a:t>&lt;date/time&gt;</a:t>
            </a:r>
            <a:endParaRPr/>
          </a:p>
        </p:txBody>
      </p:sp>
      <p:sp>
        <p:nvSpPr>
          <p:cNvPr id="489" name="PlaceHolder 4"/>
          <p:cNvSpPr>
            <a:spLocks noGrp="1"/>
          </p:cNvSpPr>
          <p:nvPr>
            <p:ph type="ftr"/>
          </p:nvPr>
        </p:nvSpPr>
        <p:spPr>
          <a:xfrm>
            <a:off x="0" y="10157400"/>
            <a:ext cx="3280320" cy="534240"/>
          </a:xfrm>
          <a:prstGeom prst="rect">
            <a:avLst/>
          </a:prstGeom>
        </p:spPr>
        <p:txBody>
          <a:bodyPr lIns="0" tIns="0" rIns="0" bIns="0" anchor="b"/>
          <a:lstStyle/>
          <a:p>
            <a:r>
              <a:rPr lang="en-IN" sz="1400">
                <a:latin typeface="Times New Roman"/>
              </a:rPr>
              <a:t>&lt;footer&gt;</a:t>
            </a:r>
            <a:endParaRPr/>
          </a:p>
        </p:txBody>
      </p:sp>
      <p:sp>
        <p:nvSpPr>
          <p:cNvPr id="490" name="PlaceHolder 5"/>
          <p:cNvSpPr>
            <a:spLocks noGrp="1"/>
          </p:cNvSpPr>
          <p:nvPr>
            <p:ph type="sldNum"/>
          </p:nvPr>
        </p:nvSpPr>
        <p:spPr>
          <a:xfrm>
            <a:off x="4279320" y="10157400"/>
            <a:ext cx="3280320" cy="534240"/>
          </a:xfrm>
          <a:prstGeom prst="rect">
            <a:avLst/>
          </a:prstGeom>
        </p:spPr>
        <p:txBody>
          <a:bodyPr lIns="0" tIns="0" rIns="0" bIns="0" anchor="b"/>
          <a:lstStyle/>
          <a:p>
            <a:pPr algn="r"/>
            <a:fld id="{1DB38217-D9FB-4344-946E-73D3D7AB93DF}" type="slidenum">
              <a:rPr lang="en-IN" sz="1400">
                <a:latin typeface="Times New Roman"/>
              </a:rPr>
              <a:pPr algn="r"/>
              <a:t>‹#›</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PlaceHolder 1"/>
          <p:cNvSpPr>
            <a:spLocks noGrp="1"/>
          </p:cNvSpPr>
          <p:nvPr>
            <p:ph type="body"/>
          </p:nvPr>
        </p:nvSpPr>
        <p:spPr>
          <a:xfrm>
            <a:off x="685800" y="4343400"/>
            <a:ext cx="5484960" cy="4113360"/>
          </a:xfrm>
          <a:prstGeom prst="rect">
            <a:avLst/>
          </a:prstGeom>
        </p:spPr>
        <p:txBody>
          <a:bodyPr lIns="0" tIns="0" rIns="0" bIns="0"/>
          <a:lstStyle/>
          <a:p>
            <a:endParaRPr/>
          </a:p>
        </p:txBody>
      </p:sp>
      <p:sp>
        <p:nvSpPr>
          <p:cNvPr id="1044"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4C99EAE6-CD36-4AD0-A748-EC21E915A750}" type="slidenum">
              <a:rPr lang="en-IN" sz="1200" strike="noStrike">
                <a:solidFill>
                  <a:srgbClr val="000000"/>
                </a:solidFill>
                <a:latin typeface="+mn-lt"/>
                <a:ea typeface="+mn-ea"/>
              </a:rPr>
              <a:pPr algn="r">
                <a:lnSpc>
                  <a:spcPct val="100000"/>
                </a:lnSpc>
              </a:pPr>
              <a:t>10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B349925F-1FD4-42B3-86DF-9774D657FADA}" type="slidenum">
              <a:rPr lang="en-IN" sz="1200" strike="noStrike">
                <a:solidFill>
                  <a:srgbClr val="000000"/>
                </a:solidFill>
                <a:latin typeface="Times New Roman"/>
              </a:rPr>
              <a:pPr algn="r">
                <a:lnSpc>
                  <a:spcPct val="100000"/>
                </a:lnSpc>
              </a:pPr>
              <a:t>32</a:t>
            </a:fld>
            <a:endParaRPr/>
          </a:p>
        </p:txBody>
      </p:sp>
      <p:sp>
        <p:nvSpPr>
          <p:cNvPr id="1055" name="PlaceHolder 2"/>
          <p:cNvSpPr>
            <a:spLocks noGrp="1"/>
          </p:cNvSpPr>
          <p:nvPr>
            <p:ph type="body"/>
          </p:nvPr>
        </p:nvSpPr>
        <p:spPr>
          <a:xfrm>
            <a:off x="685800" y="4343400"/>
            <a:ext cx="5484960" cy="4113360"/>
          </a:xfrm>
          <a:prstGeom prst="rect">
            <a:avLst/>
          </a:prstGeom>
        </p:spPr>
        <p:txBody>
          <a:bodyPr lIns="0" tIns="0" rIns="0" bIns="0"/>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3BA5055-D5F7-4497-B2A1-A9E736F69DBB}" type="slidenum">
              <a:rPr lang="en-IN" sz="1200" strike="noStrike">
                <a:solidFill>
                  <a:srgbClr val="000000"/>
                </a:solidFill>
                <a:latin typeface="Times New Roman"/>
              </a:rPr>
              <a:pPr algn="r">
                <a:lnSpc>
                  <a:spcPct val="100000"/>
                </a:lnSpc>
              </a:pPr>
              <a:t>33</a:t>
            </a:fld>
            <a:endParaRPr/>
          </a:p>
        </p:txBody>
      </p:sp>
      <p:sp>
        <p:nvSpPr>
          <p:cNvPr id="1057" name="PlaceHolder 2"/>
          <p:cNvSpPr>
            <a:spLocks noGrp="1"/>
          </p:cNvSpPr>
          <p:nvPr>
            <p:ph type="body"/>
          </p:nvPr>
        </p:nvSpPr>
        <p:spPr>
          <a:xfrm>
            <a:off x="685800" y="4343400"/>
            <a:ext cx="5484960" cy="4113360"/>
          </a:xfrm>
          <a:prstGeom prst="rect">
            <a:avLst/>
          </a:prstGeom>
        </p:spPr>
        <p:txBody>
          <a:bodyPr lIns="0" tIns="0" rIns="0" bIns="0"/>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CC7B1BB-E467-4248-A0D2-BB1C271777CF}" type="slidenum">
              <a:rPr lang="en-IN" sz="1200" strike="noStrike">
                <a:solidFill>
                  <a:srgbClr val="000000"/>
                </a:solidFill>
                <a:latin typeface="Arial"/>
              </a:rPr>
              <a:pPr algn="r">
                <a:lnSpc>
                  <a:spcPct val="100000"/>
                </a:lnSpc>
              </a:pPr>
              <a:t>34</a:t>
            </a:fld>
            <a:endParaRPr/>
          </a:p>
        </p:txBody>
      </p:sp>
      <p:sp>
        <p:nvSpPr>
          <p:cNvPr id="1059" name="PlaceHolder 2"/>
          <p:cNvSpPr>
            <a:spLocks noGrp="1"/>
          </p:cNvSpPr>
          <p:nvPr>
            <p:ph type="body"/>
          </p:nvPr>
        </p:nvSpPr>
        <p:spPr>
          <a:xfrm>
            <a:off x="685800" y="4343400"/>
            <a:ext cx="5484960" cy="4113360"/>
          </a:xfrm>
          <a:prstGeom prst="rect">
            <a:avLst/>
          </a:prstGeom>
        </p:spPr>
        <p:txBody>
          <a:bodyPr lIns="0" tIns="0" rIns="0" bIns="0"/>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176B8D82-C4A9-414E-8E4C-7B8CBD6B467A}" type="slidenum">
              <a:rPr lang="en-IN" sz="1200" strike="noStrike">
                <a:solidFill>
                  <a:srgbClr val="000000"/>
                </a:solidFill>
                <a:latin typeface="Arial"/>
              </a:rPr>
              <a:pPr algn="r">
                <a:lnSpc>
                  <a:spcPct val="100000"/>
                </a:lnSpc>
              </a:pPr>
              <a:t>35</a:t>
            </a:fld>
            <a:endParaRPr/>
          </a:p>
        </p:txBody>
      </p:sp>
      <p:sp>
        <p:nvSpPr>
          <p:cNvPr id="1061" name="PlaceHolder 2"/>
          <p:cNvSpPr>
            <a:spLocks noGrp="1"/>
          </p:cNvSpPr>
          <p:nvPr>
            <p:ph type="body"/>
          </p:nvPr>
        </p:nvSpPr>
        <p:spPr>
          <a:xfrm>
            <a:off x="685800" y="4343400"/>
            <a:ext cx="5484960" cy="4113360"/>
          </a:xfrm>
          <a:prstGeom prst="rect">
            <a:avLst/>
          </a:prstGeom>
        </p:spPr>
        <p:txBody>
          <a:bodyPr lIns="0" tIns="0" rIns="0" bIns="0"/>
          <a:lstStyle/>
          <a:p>
            <a:pPr>
              <a:lnSpc>
                <a:spcPct val="100000"/>
              </a:lnSpc>
            </a:pPr>
            <a:endParaRPr/>
          </a:p>
          <a:p>
            <a:pPr>
              <a:lnSpc>
                <a:spcPct val="100000"/>
              </a:lnSpc>
            </a:pPr>
            <a:endParaRPr/>
          </a:p>
          <a:p>
            <a:pPr>
              <a:lnSpc>
                <a:spcPct val="100000"/>
              </a:lnSpc>
            </a:pPr>
            <a:r>
              <a:rPr lang="en-IN" sz="1000" b="1" u="sng" strike="noStrike">
                <a:latin typeface="Arial"/>
              </a:rPr>
              <a:t>Static members are the class level variables</a:t>
            </a:r>
            <a:endParaRPr/>
          </a:p>
          <a:p>
            <a:pPr>
              <a:lnSpc>
                <a:spcPct val="100000"/>
              </a:lnSpc>
            </a:pPr>
            <a:r>
              <a:rPr lang="en-IN" sz="1000" strike="noStrike">
                <a:latin typeface="Arial"/>
              </a:rPr>
              <a:t>It means that the variables can be used without creating instance of the class.</a:t>
            </a:r>
            <a:endParaRPr/>
          </a:p>
          <a:p>
            <a:pPr>
              <a:lnSpc>
                <a:spcPct val="100000"/>
              </a:lnSpc>
            </a:pPr>
            <a:r>
              <a:rPr lang="en-IN" sz="1000" strike="noStrike">
                <a:latin typeface="Arial"/>
              </a:rPr>
              <a:t>Just using the class name directly these members can be accessed.</a:t>
            </a:r>
            <a:endParaRPr/>
          </a:p>
          <a:p>
            <a:pPr>
              <a:lnSpc>
                <a:spcPct val="100000"/>
              </a:lnSpc>
            </a:pPr>
            <a:endParaRPr/>
          </a:p>
          <a:p>
            <a:pPr>
              <a:lnSpc>
                <a:spcPct val="100000"/>
              </a:lnSpc>
            </a:pPr>
            <a:r>
              <a:rPr lang="en-IN" sz="1000" b="1" u="sng" strike="noStrike">
                <a:latin typeface="Arial"/>
              </a:rPr>
              <a:t>Where and why are they used </a:t>
            </a:r>
            <a:endParaRPr/>
          </a:p>
          <a:p>
            <a:pPr>
              <a:lnSpc>
                <a:spcPct val="100000"/>
              </a:lnSpc>
            </a:pPr>
            <a:r>
              <a:rPr lang="en-IN" sz="1000" strike="noStrike">
                <a:latin typeface="Arial"/>
              </a:rPr>
              <a:t>Whenever we want the state of different objects to remain same even if they are created differently we can use static members</a:t>
            </a:r>
            <a:endParaRPr/>
          </a:p>
          <a:p>
            <a:pPr>
              <a:lnSpc>
                <a:spcPct val="100000"/>
              </a:lnSpc>
            </a:pPr>
            <a:r>
              <a:rPr lang="en-IN" sz="1000" strike="noStrike">
                <a:latin typeface="Arial"/>
              </a:rPr>
              <a:t>E.g. we want to maintain a counter say of number of instances of the class created.</a:t>
            </a:r>
            <a:endParaRPr/>
          </a:p>
          <a:p>
            <a:pPr>
              <a:lnSpc>
                <a:spcPct val="100000"/>
              </a:lnSpc>
            </a:pPr>
            <a:endParaRPr/>
          </a:p>
          <a:p>
            <a:pPr>
              <a:lnSpc>
                <a:spcPct val="100000"/>
              </a:lnSpc>
            </a:pPr>
            <a:r>
              <a:rPr lang="en-IN" sz="1000" b="1" strike="noStrike">
                <a:latin typeface="Arial"/>
              </a:rPr>
              <a:t>Only one per class no matter how many objects</a:t>
            </a:r>
            <a:endParaRPr/>
          </a:p>
          <a:p>
            <a:pPr>
              <a:lnSpc>
                <a:spcPct val="100000"/>
              </a:lnSpc>
            </a:pPr>
            <a:r>
              <a:rPr lang="en-IN" sz="1000" b="1" strike="noStrike">
                <a:latin typeface="Arial"/>
              </a:rPr>
              <a:t>As the object state is shared static members have single state irrespective of number of object created.</a:t>
            </a:r>
            <a:endParaRPr/>
          </a:p>
          <a:p>
            <a:pPr>
              <a:lnSpc>
                <a:spcPct val="100000"/>
              </a:lnSpc>
            </a:pPr>
            <a:endParaRPr/>
          </a:p>
          <a:p>
            <a:pPr>
              <a:lnSpc>
                <a:spcPct val="100000"/>
              </a:lnSpc>
            </a:pPr>
            <a:r>
              <a:rPr lang="en-IN" sz="1000" b="1" strike="noStrike">
                <a:latin typeface="Arial"/>
              </a:rPr>
              <a:t>Can have static functions and static variables</a:t>
            </a:r>
            <a:endParaRPr/>
          </a:p>
          <a:p>
            <a:pPr>
              <a:lnSpc>
                <a:spcPct val="100000"/>
              </a:lnSpc>
              <a:buFont typeface="StarSymbol"/>
              <a:buAutoNum type="arabicPeriod"/>
            </a:pPr>
            <a:r>
              <a:rPr lang="en-IN" sz="1000" b="1" u="sng" strike="noStrike">
                <a:latin typeface="Arial"/>
              </a:rPr>
              <a:t>Static member variables are the same value for all instances of the class. </a:t>
            </a:r>
            <a:endParaRPr/>
          </a:p>
          <a:p>
            <a:pPr>
              <a:lnSpc>
                <a:spcPct val="100000"/>
              </a:lnSpc>
              <a:buFont typeface="StarSymbol"/>
              <a:buAutoNum type="arabicPeriod"/>
            </a:pPr>
            <a:r>
              <a:rPr lang="en-IN" sz="1000" b="1" u="sng" strike="noStrike">
                <a:latin typeface="Arial"/>
              </a:rPr>
              <a:t>Static member functions are not really the members. The idea is that you may call the static member function from any other class, if you specify the base class name where the static member function was declared. Of course, static member function cannot change the members of the class. </a:t>
            </a:r>
            <a:endParaRPr/>
          </a:p>
          <a:p>
            <a:pPr>
              <a:lnSpc>
                <a:spcPct val="100000"/>
              </a:lnSpc>
            </a:pPr>
            <a:endParaRPr/>
          </a:p>
          <a:p>
            <a:pPr>
              <a:lnSpc>
                <a:spcPct val="100000"/>
              </a:lnSpc>
            </a:pPr>
            <a:endParaRPr/>
          </a:p>
          <a:p>
            <a:pPr>
              <a:lnSpc>
                <a:spcPct val="100000"/>
              </a:lnSpc>
            </a:pPr>
            <a:r>
              <a:rPr lang="en-IN" sz="1000" b="1" strike="noStrike">
                <a:latin typeface="Arial"/>
              </a:rPr>
              <a:t>Static functions can access only static variables</a:t>
            </a:r>
            <a:endParaRPr/>
          </a:p>
          <a:p>
            <a:pPr>
              <a:lnSpc>
                <a:spcPct val="100000"/>
              </a:lnSpc>
            </a:pPr>
            <a:endParaRPr/>
          </a:p>
          <a:p>
            <a:pPr>
              <a:lnSpc>
                <a:spcPct val="100000"/>
              </a:lnSpc>
            </a:pPr>
            <a:endParaRPr/>
          </a:p>
          <a:p>
            <a:pPr>
              <a:lnSpc>
                <a:spcPct val="100000"/>
              </a:lnSpc>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BB19EF7-F7AB-42B5-91E6-AFA7E99F7638}" type="slidenum">
              <a:rPr lang="en-IN" sz="1200" strike="noStrike">
                <a:solidFill>
                  <a:srgbClr val="000000"/>
                </a:solidFill>
                <a:latin typeface="Arial"/>
              </a:rPr>
              <a:pPr algn="r">
                <a:lnSpc>
                  <a:spcPct val="100000"/>
                </a:lnSpc>
              </a:pPr>
              <a:t>36</a:t>
            </a:fld>
            <a:endParaRPr/>
          </a:p>
        </p:txBody>
      </p:sp>
      <p:sp>
        <p:nvSpPr>
          <p:cNvPr id="1063" name="PlaceHolder 2"/>
          <p:cNvSpPr>
            <a:spLocks noGrp="1"/>
          </p:cNvSpPr>
          <p:nvPr>
            <p:ph type="body"/>
          </p:nvPr>
        </p:nvSpPr>
        <p:spPr>
          <a:xfrm>
            <a:off x="685800" y="4343400"/>
            <a:ext cx="5484960" cy="4113360"/>
          </a:xfrm>
          <a:prstGeom prst="rect">
            <a:avLst/>
          </a:prstGeom>
        </p:spPr>
        <p:txBody>
          <a:bodyPr lIns="0" tIns="0" rIns="0" bIns="0"/>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58577828-678F-44A3-AF09-BE033203EFE3}" type="slidenum">
              <a:rPr lang="en-IN" sz="1200" strike="noStrike">
                <a:solidFill>
                  <a:srgbClr val="000000"/>
                </a:solidFill>
                <a:latin typeface="Arial"/>
              </a:rPr>
              <a:pPr algn="r">
                <a:lnSpc>
                  <a:spcPct val="100000"/>
                </a:lnSpc>
              </a:pPr>
              <a:t>37</a:t>
            </a:fld>
            <a:endParaRPr/>
          </a:p>
        </p:txBody>
      </p:sp>
      <p:sp>
        <p:nvSpPr>
          <p:cNvPr id="1065" name="PlaceHolder 2"/>
          <p:cNvSpPr>
            <a:spLocks noGrp="1"/>
          </p:cNvSpPr>
          <p:nvPr>
            <p:ph type="body"/>
          </p:nvPr>
        </p:nvSpPr>
        <p:spPr>
          <a:xfrm>
            <a:off x="685800" y="4343400"/>
            <a:ext cx="5484960" cy="4113360"/>
          </a:xfrm>
          <a:prstGeom prst="rect">
            <a:avLst/>
          </a:prstGeom>
        </p:spPr>
        <p:txBody>
          <a:bodyPr lIns="0" tIns="0" rIns="0" bIns="0"/>
          <a:lstStyle/>
          <a:p>
            <a:pPr>
              <a:lnSpc>
                <a:spcPct val="100000"/>
              </a:lnSpc>
            </a:pPr>
            <a:endParaRPr/>
          </a:p>
          <a:p>
            <a:pPr>
              <a:lnSpc>
                <a:spcPct val="100000"/>
              </a:lnSpc>
            </a:pPr>
            <a:endParaRPr/>
          </a:p>
          <a:p>
            <a:pPr>
              <a:lnSpc>
                <a:spcPct val="100000"/>
              </a:lnSpc>
            </a:pPr>
            <a:r>
              <a:rPr lang="en-IN" sz="1000" b="1" u="sng" strike="noStrike">
                <a:latin typeface="Arial"/>
              </a:rPr>
              <a:t>Static members are the class level variables</a:t>
            </a:r>
            <a:endParaRPr/>
          </a:p>
          <a:p>
            <a:pPr>
              <a:lnSpc>
                <a:spcPct val="100000"/>
              </a:lnSpc>
            </a:pPr>
            <a:r>
              <a:rPr lang="en-IN" sz="1000" strike="noStrike">
                <a:latin typeface="Arial"/>
              </a:rPr>
              <a:t>It means that the variables can be used without creating instance of the class.</a:t>
            </a:r>
            <a:endParaRPr/>
          </a:p>
          <a:p>
            <a:pPr>
              <a:lnSpc>
                <a:spcPct val="100000"/>
              </a:lnSpc>
            </a:pPr>
            <a:r>
              <a:rPr lang="en-IN" sz="1000" strike="noStrike">
                <a:latin typeface="Arial"/>
              </a:rPr>
              <a:t>Just using the class name directly these members can be accessed.</a:t>
            </a:r>
            <a:endParaRPr/>
          </a:p>
          <a:p>
            <a:pPr>
              <a:lnSpc>
                <a:spcPct val="100000"/>
              </a:lnSpc>
            </a:pPr>
            <a:endParaRPr/>
          </a:p>
          <a:p>
            <a:pPr>
              <a:lnSpc>
                <a:spcPct val="100000"/>
              </a:lnSpc>
            </a:pPr>
            <a:r>
              <a:rPr lang="en-IN" sz="1000" b="1" u="sng" strike="noStrike">
                <a:latin typeface="Arial"/>
              </a:rPr>
              <a:t>Where and why are they used </a:t>
            </a:r>
            <a:endParaRPr/>
          </a:p>
          <a:p>
            <a:pPr>
              <a:lnSpc>
                <a:spcPct val="100000"/>
              </a:lnSpc>
            </a:pPr>
            <a:r>
              <a:rPr lang="en-IN" sz="1000" strike="noStrike">
                <a:latin typeface="Arial"/>
              </a:rPr>
              <a:t>Whenever we want the state of different objects to remain same even if they are created differently we can use static members</a:t>
            </a:r>
            <a:endParaRPr/>
          </a:p>
          <a:p>
            <a:pPr>
              <a:lnSpc>
                <a:spcPct val="100000"/>
              </a:lnSpc>
            </a:pPr>
            <a:r>
              <a:rPr lang="en-IN" sz="1000" strike="noStrike">
                <a:latin typeface="Arial"/>
              </a:rPr>
              <a:t>E.g. we want to maintain a counter say of number of instances of the class created.</a:t>
            </a:r>
            <a:endParaRPr/>
          </a:p>
          <a:p>
            <a:pPr>
              <a:lnSpc>
                <a:spcPct val="100000"/>
              </a:lnSpc>
            </a:pPr>
            <a:endParaRPr/>
          </a:p>
          <a:p>
            <a:pPr>
              <a:lnSpc>
                <a:spcPct val="100000"/>
              </a:lnSpc>
            </a:pPr>
            <a:r>
              <a:rPr lang="en-IN" sz="1000" b="1" strike="noStrike">
                <a:latin typeface="Arial"/>
              </a:rPr>
              <a:t>Only one per class no matter how many objects</a:t>
            </a:r>
            <a:endParaRPr/>
          </a:p>
          <a:p>
            <a:pPr>
              <a:lnSpc>
                <a:spcPct val="100000"/>
              </a:lnSpc>
            </a:pPr>
            <a:r>
              <a:rPr lang="en-IN" sz="1000" b="1" strike="noStrike">
                <a:latin typeface="Arial"/>
              </a:rPr>
              <a:t>As the object state is shared static members have single state irrespective of number of object created.</a:t>
            </a:r>
            <a:endParaRPr/>
          </a:p>
          <a:p>
            <a:pPr>
              <a:lnSpc>
                <a:spcPct val="100000"/>
              </a:lnSpc>
            </a:pPr>
            <a:endParaRPr/>
          </a:p>
          <a:p>
            <a:pPr>
              <a:lnSpc>
                <a:spcPct val="100000"/>
              </a:lnSpc>
            </a:pPr>
            <a:r>
              <a:rPr lang="en-IN" sz="1000" b="1" strike="noStrike">
                <a:latin typeface="Arial"/>
              </a:rPr>
              <a:t>Can have static functions and static variables</a:t>
            </a:r>
            <a:endParaRPr/>
          </a:p>
          <a:p>
            <a:pPr>
              <a:lnSpc>
                <a:spcPct val="100000"/>
              </a:lnSpc>
              <a:buFont typeface="StarSymbol"/>
              <a:buAutoNum type="arabicPeriod"/>
            </a:pPr>
            <a:r>
              <a:rPr lang="en-IN" sz="1000" b="1" u="sng" strike="noStrike">
                <a:latin typeface="Arial"/>
              </a:rPr>
              <a:t>Static member variables are the same value for all instances of the class. </a:t>
            </a:r>
            <a:endParaRPr/>
          </a:p>
          <a:p>
            <a:pPr>
              <a:lnSpc>
                <a:spcPct val="100000"/>
              </a:lnSpc>
              <a:buFont typeface="StarSymbol"/>
              <a:buAutoNum type="arabicPeriod"/>
            </a:pPr>
            <a:r>
              <a:rPr lang="en-IN" sz="1000" b="1" u="sng" strike="noStrike">
                <a:latin typeface="Arial"/>
              </a:rPr>
              <a:t>Static member functions are not really the members. The idea is that you may call the static member function from any other class, if you specify the base class name where the static member function was declared. Of course, static member function cannot change the members of the class. </a:t>
            </a:r>
            <a:endParaRPr/>
          </a:p>
          <a:p>
            <a:pPr>
              <a:lnSpc>
                <a:spcPct val="100000"/>
              </a:lnSpc>
            </a:pPr>
            <a:endParaRPr/>
          </a:p>
          <a:p>
            <a:pPr>
              <a:lnSpc>
                <a:spcPct val="100000"/>
              </a:lnSpc>
            </a:pPr>
            <a:endParaRPr/>
          </a:p>
          <a:p>
            <a:pPr>
              <a:lnSpc>
                <a:spcPct val="100000"/>
              </a:lnSpc>
            </a:pPr>
            <a:r>
              <a:rPr lang="en-IN" sz="1000" b="1" strike="noStrike">
                <a:latin typeface="Arial"/>
              </a:rPr>
              <a:t>Static functions can access only static variables</a:t>
            </a:r>
            <a:endParaRPr/>
          </a:p>
          <a:p>
            <a:pPr>
              <a:lnSpc>
                <a:spcPct val="100000"/>
              </a:lnSpc>
            </a:pPr>
            <a:endParaRPr/>
          </a:p>
          <a:p>
            <a:pPr>
              <a:lnSpc>
                <a:spcPct val="100000"/>
              </a:lnSpc>
            </a:pPr>
            <a:endParaRPr/>
          </a:p>
          <a:p>
            <a:pPr>
              <a:lnSpc>
                <a:spcPct val="100000"/>
              </a:lnSpc>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E658DAED-A92F-4AF4-B5C6-5FCC32288600}" type="slidenum">
              <a:rPr lang="en-IN" sz="1200" strike="noStrike">
                <a:solidFill>
                  <a:srgbClr val="000000"/>
                </a:solidFill>
                <a:latin typeface="Arial"/>
              </a:rPr>
              <a:pPr algn="r">
                <a:lnSpc>
                  <a:spcPct val="100000"/>
                </a:lnSpc>
              </a:pPr>
              <a:t>38</a:t>
            </a:fld>
            <a:endParaRPr/>
          </a:p>
        </p:txBody>
      </p:sp>
      <p:sp>
        <p:nvSpPr>
          <p:cNvPr id="1067" name="PlaceHolder 2"/>
          <p:cNvSpPr>
            <a:spLocks noGrp="1"/>
          </p:cNvSpPr>
          <p:nvPr>
            <p:ph type="body"/>
          </p:nvPr>
        </p:nvSpPr>
        <p:spPr>
          <a:xfrm>
            <a:off x="685800" y="4343400"/>
            <a:ext cx="5484960" cy="4113360"/>
          </a:xfrm>
          <a:prstGeom prst="rect">
            <a:avLst/>
          </a:prstGeom>
        </p:spPr>
        <p:txBody>
          <a:bodyPr lIns="0" tIns="0" rIns="0" bIns="0"/>
          <a:lstStyle/>
          <a:p>
            <a:pPr>
              <a:lnSpc>
                <a:spcPct val="100000"/>
              </a:lnSpc>
            </a:pPr>
            <a:r>
              <a:rPr lang="en-IN" sz="1000" b="1" strike="noStrike">
                <a:latin typeface="Arial"/>
              </a:rPr>
              <a:t>Constant members</a:t>
            </a:r>
            <a:endParaRPr/>
          </a:p>
          <a:p>
            <a:pPr>
              <a:lnSpc>
                <a:spcPct val="100000"/>
              </a:lnSpc>
            </a:pPr>
            <a:endParaRPr/>
          </a:p>
          <a:p>
            <a:pPr>
              <a:lnSpc>
                <a:spcPct val="100000"/>
              </a:lnSpc>
              <a:buFont typeface="StarSymbol"/>
              <a:buChar char="l"/>
            </a:pPr>
            <a:r>
              <a:rPr lang="en-IN" sz="1000" b="1" strike="noStrike">
                <a:latin typeface="Arial"/>
              </a:rPr>
              <a:t>Constant for every object</a:t>
            </a:r>
            <a:endParaRPr/>
          </a:p>
          <a:p>
            <a:pPr>
              <a:lnSpc>
                <a:spcPct val="100000"/>
              </a:lnSpc>
            </a:pPr>
            <a:r>
              <a:rPr lang="en-IN" sz="1000" strike="noStrike">
                <a:latin typeface="Arial"/>
              </a:rPr>
              <a:t>	For each objects created separately if a class has any constant member defined then the value of that member for that object cannot be changed once assigned.</a:t>
            </a:r>
            <a:endParaRPr/>
          </a:p>
          <a:p>
            <a:pPr>
              <a:lnSpc>
                <a:spcPct val="100000"/>
              </a:lnSpc>
            </a:pPr>
            <a:endParaRPr/>
          </a:p>
          <a:p>
            <a:pPr>
              <a:lnSpc>
                <a:spcPct val="100000"/>
              </a:lnSpc>
              <a:buFont typeface="StarSymbol"/>
              <a:buChar char="l"/>
            </a:pPr>
            <a:r>
              <a:rPr lang="en-IN" sz="1000" b="1" strike="noStrike">
                <a:latin typeface="Arial"/>
              </a:rPr>
              <a:t>Set during construction time and then can not change their values.</a:t>
            </a:r>
            <a:endParaRPr/>
          </a:p>
          <a:p>
            <a:pPr>
              <a:lnSpc>
                <a:spcPct val="100000"/>
              </a:lnSpc>
            </a:pPr>
            <a:endParaRPr/>
          </a:p>
          <a:p>
            <a:pPr>
              <a:lnSpc>
                <a:spcPct val="100000"/>
              </a:lnSpc>
              <a:buFont typeface="StarSymbol"/>
              <a:buChar char="l"/>
            </a:pPr>
            <a:r>
              <a:rPr lang="en-IN" sz="1000" b="1" strike="noStrike">
                <a:latin typeface="Arial"/>
              </a:rPr>
              <a:t>Constant functions can access only Constant variables</a:t>
            </a:r>
            <a:endParaRPr/>
          </a:p>
          <a:p>
            <a:pPr>
              <a:lnSpc>
                <a:spcPct val="100000"/>
              </a:lnSpc>
            </a:pPr>
            <a:endParaRPr/>
          </a:p>
          <a:p>
            <a:pPr>
              <a:lnSpc>
                <a:spcPct val="100000"/>
              </a:lnSpc>
              <a:buFont typeface="StarSymbol"/>
              <a:buChar char="l"/>
            </a:pPr>
            <a:r>
              <a:rPr lang="en-IN" sz="1000" strike="noStrike">
                <a:latin typeface="Arial"/>
              </a:rPr>
              <a:t>What do constant functions imply? Can not change the contents of the member variables</a:t>
            </a:r>
            <a:endParaRPr/>
          </a:p>
          <a:p>
            <a:pPr>
              <a:lnSpc>
                <a:spcPct val="100000"/>
              </a:lnSpc>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7DD990CE-DE09-4E45-99F3-982869AB9A6B}" type="slidenum">
              <a:rPr lang="en-IN" sz="1200" strike="noStrike">
                <a:solidFill>
                  <a:srgbClr val="000000"/>
                </a:solidFill>
                <a:latin typeface="Arial"/>
              </a:rPr>
              <a:pPr algn="r">
                <a:lnSpc>
                  <a:spcPct val="100000"/>
                </a:lnSpc>
              </a:pPr>
              <a:t>39</a:t>
            </a:fld>
            <a:endParaRPr/>
          </a:p>
        </p:txBody>
      </p:sp>
      <p:sp>
        <p:nvSpPr>
          <p:cNvPr id="1069" name="PlaceHolder 2"/>
          <p:cNvSpPr>
            <a:spLocks noGrp="1"/>
          </p:cNvSpPr>
          <p:nvPr>
            <p:ph type="body"/>
          </p:nvPr>
        </p:nvSpPr>
        <p:spPr>
          <a:xfrm>
            <a:off x="685800" y="4343400"/>
            <a:ext cx="5484960" cy="4113360"/>
          </a:xfrm>
          <a:prstGeom prst="rect">
            <a:avLst/>
          </a:prstGeom>
        </p:spPr>
        <p:txBody>
          <a:bodyPr lIns="0" tIns="0" rIns="0" bIns="0"/>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064F7664-9F4D-46DE-998D-467E9F41B530}" type="slidenum">
              <a:rPr lang="en-IN" sz="1200" strike="noStrike">
                <a:solidFill>
                  <a:srgbClr val="000000"/>
                </a:solidFill>
                <a:latin typeface="Arial"/>
              </a:rPr>
              <a:pPr algn="r">
                <a:lnSpc>
                  <a:spcPct val="100000"/>
                </a:lnSpc>
              </a:pPr>
              <a:t>40</a:t>
            </a:fld>
            <a:endParaRPr/>
          </a:p>
        </p:txBody>
      </p:sp>
      <p:sp>
        <p:nvSpPr>
          <p:cNvPr id="1071" name="PlaceHolder 2"/>
          <p:cNvSpPr>
            <a:spLocks noGrp="1"/>
          </p:cNvSpPr>
          <p:nvPr>
            <p:ph type="body"/>
          </p:nvPr>
        </p:nvSpPr>
        <p:spPr>
          <a:xfrm>
            <a:off x="685800" y="4343400"/>
            <a:ext cx="5484960" cy="4113360"/>
          </a:xfrm>
          <a:prstGeom prst="rect">
            <a:avLst/>
          </a:prstGeom>
        </p:spPr>
        <p:txBody>
          <a:bodyPr lIns="0" tIns="0" rIns="0" bIns="0"/>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22354376-A095-432B-9AD9-B248DEC7A0A4}" type="slidenum">
              <a:rPr lang="en-IN" sz="1200" strike="noStrike">
                <a:solidFill>
                  <a:srgbClr val="000000"/>
                </a:solidFill>
                <a:latin typeface="Arial"/>
              </a:rPr>
              <a:pPr algn="r">
                <a:lnSpc>
                  <a:spcPct val="100000"/>
                </a:lnSpc>
              </a:pPr>
              <a:t>41</a:t>
            </a:fld>
            <a:endParaRPr/>
          </a:p>
        </p:txBody>
      </p:sp>
      <p:sp>
        <p:nvSpPr>
          <p:cNvPr id="1073" name="PlaceHolder 2"/>
          <p:cNvSpPr>
            <a:spLocks noGrp="1"/>
          </p:cNvSpPr>
          <p:nvPr>
            <p:ph type="body"/>
          </p:nvPr>
        </p:nvSpPr>
        <p:spPr>
          <a:xfrm>
            <a:off x="685800" y="4343400"/>
            <a:ext cx="5484960" cy="4113360"/>
          </a:xfrm>
          <a:prstGeom prst="rect">
            <a:avLst/>
          </a:prstGeom>
        </p:spPr>
        <p:txBody>
          <a:bodyPr lIns="0" tIns="0" rIns="0" bIns="0"/>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TextShape 1"/>
          <p:cNvSpPr txBox="1"/>
          <p:nvPr/>
        </p:nvSpPr>
        <p:spPr>
          <a:xfrm>
            <a:off x="755280" y="5078520"/>
            <a:ext cx="6048360" cy="4811760"/>
          </a:xfrm>
          <a:prstGeom prst="rect">
            <a:avLst/>
          </a:pr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anchor="b"/>
          <a:lstStyle/>
          <a:p>
            <a:pPr algn="r">
              <a:lnSpc>
                <a:spcPct val="100000"/>
              </a:lnSpc>
            </a:pPr>
            <a:fld id="{8AC04BB2-39ED-44F7-8326-8246FFC5A3C1}" type="slidenum">
              <a:rPr lang="en-IN" sz="1200">
                <a:solidFill>
                  <a:srgbClr val="000000"/>
                </a:solidFill>
                <a:latin typeface="Arial"/>
                <a:ea typeface="DejaVu Sans"/>
              </a:rPr>
              <a:pPr algn="r">
                <a:lnSpc>
                  <a:spcPct val="100000"/>
                </a:lnSpc>
              </a:pPr>
              <a:t>42</a:t>
            </a:fld>
            <a:endParaRPr/>
          </a:p>
        </p:txBody>
      </p:sp>
      <p:sp>
        <p:nvSpPr>
          <p:cNvPr id="1075" name="TextShape 2"/>
          <p:cNvSpPr txBox="1"/>
          <p:nvPr/>
        </p:nvSpPr>
        <p:spPr>
          <a:xfrm>
            <a:off x="685800" y="4343400"/>
            <a:ext cx="5486400" cy="4114800"/>
          </a:xfrm>
          <a:prstGeom prst="rect">
            <a:avLst/>
          </a:pr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CustomShape 1"/>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TextShape 1"/>
          <p:cNvSpPr txBox="1"/>
          <p:nvPr/>
        </p:nvSpPr>
        <p:spPr>
          <a:xfrm>
            <a:off x="755280" y="5078520"/>
            <a:ext cx="6048360" cy="4811760"/>
          </a:xfrm>
          <a:prstGeom prst="rect">
            <a:avLst/>
          </a:pr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8AC7B2E3-5AC2-48C4-9DEA-71E673560422}" type="slidenum">
              <a:rPr lang="en-US" sz="1200">
                <a:latin typeface="Calibri"/>
              </a:rPr>
              <a:pPr algn="r">
                <a:lnSpc>
                  <a:spcPct val="100000"/>
                </a:lnSpc>
              </a:pPr>
              <a:t>65</a:t>
            </a:fld>
            <a:endParaRPr/>
          </a:p>
        </p:txBody>
      </p:sp>
      <p:sp>
        <p:nvSpPr>
          <p:cNvPr id="1096" name="CustomShape 2"/>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A902193D-57AF-4572-93BB-D5C2FD9D152F}" type="slidenum">
              <a:rPr lang="en-US" sz="1200">
                <a:latin typeface="Calibri"/>
              </a:rPr>
              <a:pPr algn="r">
                <a:lnSpc>
                  <a:spcPct val="100000"/>
                </a:lnSpc>
              </a:pPr>
              <a:t>75</a:t>
            </a:fld>
            <a:endParaRPr/>
          </a:p>
        </p:txBody>
      </p:sp>
      <p:sp>
        <p:nvSpPr>
          <p:cNvPr id="1107" name="CustomShape 2"/>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 name="CustomShape 1"/>
          <p:cNvSpPr/>
          <p:nvPr/>
        </p:nvSpPr>
        <p:spPr>
          <a:xfrm>
            <a:off x="3884760" y="8685360"/>
            <a:ext cx="2971800" cy="457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b"/>
          <a:lstStyle/>
          <a:p>
            <a:pPr algn="r">
              <a:lnSpc>
                <a:spcPct val="100000"/>
              </a:lnSpc>
            </a:pPr>
            <a:fld id="{FCB1F26F-9333-424C-9466-89B6F4A9CA2C}" type="slidenum">
              <a:rPr lang="en-US" sz="1200">
                <a:latin typeface="Calibri"/>
              </a:rPr>
              <a:pPr algn="r">
                <a:lnSpc>
                  <a:spcPct val="100000"/>
                </a:lnSpc>
              </a:pPr>
              <a:t>76</a:t>
            </a:fld>
            <a:endParaRPr/>
          </a:p>
        </p:txBody>
      </p:sp>
      <p:sp>
        <p:nvSpPr>
          <p:cNvPr id="1109" name="CustomShape 2"/>
          <p:cNvSpPr/>
          <p:nvPr/>
        </p:nvSpPr>
        <p:spPr>
          <a:xfrm>
            <a:off x="685800" y="4343400"/>
            <a:ext cx="5486400" cy="41148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 name="TextShape 1"/>
          <p:cNvSpPr txBox="1"/>
          <p:nvPr/>
        </p:nvSpPr>
        <p:spPr>
          <a:xfrm>
            <a:off x="685800" y="4343400"/>
            <a:ext cx="5486400" cy="4114800"/>
          </a:xfrm>
          <a:prstGeom prst="rect">
            <a:avLst/>
          </a:pr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 name="TextShape 1"/>
          <p:cNvSpPr txBox="1"/>
          <p:nvPr/>
        </p:nvSpPr>
        <p:spPr>
          <a:xfrm>
            <a:off x="755280" y="5078520"/>
            <a:ext cx="6048360" cy="4811760"/>
          </a:xfrm>
          <a:prstGeom prst="rect">
            <a:avLst/>
          </a:pr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TextShape 1"/>
          <p:cNvSpPr txBox="1"/>
          <p:nvPr/>
        </p:nvSpPr>
        <p:spPr>
          <a:xfrm>
            <a:off x="755280" y="5078520"/>
            <a:ext cx="6048360" cy="4811760"/>
          </a:xfrm>
          <a:prstGeom prst="rect">
            <a:avLst/>
          </a:pr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CustomShape 1"/>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3AE140F-3F7E-4A8B-A948-09CDE3C77207}" type="slidenum">
              <a:rPr lang="en-IN" sz="1200" strike="noStrike">
                <a:solidFill>
                  <a:srgbClr val="000000"/>
                </a:solidFill>
                <a:latin typeface="Times New Roman"/>
              </a:rPr>
              <a:pPr algn="r">
                <a:lnSpc>
                  <a:spcPct val="100000"/>
                </a:lnSpc>
              </a:pPr>
              <a:t>31</a:t>
            </a:fld>
            <a:endParaRPr/>
          </a:p>
        </p:txBody>
      </p:sp>
      <p:sp>
        <p:nvSpPr>
          <p:cNvPr id="1053" name="PlaceHolder 2"/>
          <p:cNvSpPr>
            <a:spLocks noGrp="1"/>
          </p:cNvSpPr>
          <p:nvPr>
            <p:ph type="body"/>
          </p:nvPr>
        </p:nvSpPr>
        <p:spPr>
          <a:xfrm>
            <a:off x="685800" y="4343400"/>
            <a:ext cx="5484960" cy="4113360"/>
          </a:xfrm>
          <a:prstGeom prst="rect">
            <a:avLst/>
          </a:prstGeom>
        </p:spPr>
        <p:txBody>
          <a:bodyPr lIns="0" tIns="0" rIns="0" bIns="0"/>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9"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30"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63"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64"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6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6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6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370"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72"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7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7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7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7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7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7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7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8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38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8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8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8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8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88"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389"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390" name="Picture 389"/>
          <p:cNvPicPr/>
          <p:nvPr/>
        </p:nvPicPr>
        <p:blipFill>
          <a:blip r:embed="rId2"/>
          <a:stretch/>
        </p:blipFill>
        <p:spPr>
          <a:xfrm>
            <a:off x="2079360" y="1604160"/>
            <a:ext cx="4984200" cy="3976920"/>
          </a:xfrm>
          <a:prstGeom prst="rect">
            <a:avLst/>
          </a:prstGeom>
          <a:ln>
            <a:noFill/>
          </a:ln>
        </p:spPr>
      </p:pic>
      <p:pic>
        <p:nvPicPr>
          <p:cNvPr id="391" name="Picture 390"/>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4"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5"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06"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08"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0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10"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411"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1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1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1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417"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19"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42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2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2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2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2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2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2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42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3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3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3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43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7"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38"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39" name="Picture 38"/>
          <p:cNvPicPr/>
          <p:nvPr/>
        </p:nvPicPr>
        <p:blipFill>
          <a:blip r:embed="rId2"/>
          <a:stretch/>
        </p:blipFill>
        <p:spPr>
          <a:xfrm>
            <a:off x="2079360" y="1604160"/>
            <a:ext cx="4984200" cy="3976920"/>
          </a:xfrm>
          <a:prstGeom prst="rect">
            <a:avLst/>
          </a:prstGeom>
          <a:ln>
            <a:noFill/>
          </a:ln>
        </p:spPr>
      </p:pic>
      <p:pic>
        <p:nvPicPr>
          <p:cNvPr id="40" name="Picture 39"/>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35"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436"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437" name="Picture 436"/>
          <p:cNvPicPr/>
          <p:nvPr/>
        </p:nvPicPr>
        <p:blipFill>
          <a:blip r:embed="rId2"/>
          <a:stretch/>
        </p:blipFill>
        <p:spPr>
          <a:xfrm>
            <a:off x="2079360" y="1604160"/>
            <a:ext cx="4984200" cy="3976920"/>
          </a:xfrm>
          <a:prstGeom prst="rect">
            <a:avLst/>
          </a:prstGeom>
          <a:ln>
            <a:noFill/>
          </a:ln>
        </p:spPr>
      </p:pic>
      <p:pic>
        <p:nvPicPr>
          <p:cNvPr id="438" name="Picture 437"/>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53"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55"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57"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458"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6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6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464"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66"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46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6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7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7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7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7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47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7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7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47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48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82"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483"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484" name="Picture 483"/>
          <p:cNvPicPr/>
          <p:nvPr/>
        </p:nvPicPr>
        <p:blipFill>
          <a:blip r:embed="rId2"/>
          <a:stretch/>
        </p:blipFill>
        <p:spPr>
          <a:xfrm>
            <a:off x="2079360" y="1604160"/>
            <a:ext cx="4984200" cy="3976920"/>
          </a:xfrm>
          <a:prstGeom prst="rect">
            <a:avLst/>
          </a:prstGeom>
          <a:ln>
            <a:noFill/>
          </a:ln>
        </p:spPr>
      </p:pic>
      <p:pic>
        <p:nvPicPr>
          <p:cNvPr id="485" name="Picture 484"/>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0"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4"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5"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0"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61"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8"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9"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1"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72"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7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76"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77"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80"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81" name="Picture 80"/>
          <p:cNvPicPr/>
          <p:nvPr/>
        </p:nvPicPr>
        <p:blipFill>
          <a:blip r:embed="rId2"/>
          <a:stretch/>
        </p:blipFill>
        <p:spPr>
          <a:xfrm>
            <a:off x="2079360" y="1604160"/>
            <a:ext cx="4984200" cy="3976920"/>
          </a:xfrm>
          <a:prstGeom prst="rect">
            <a:avLst/>
          </a:prstGeom>
          <a:ln>
            <a:noFill/>
          </a:ln>
        </p:spPr>
      </p:pic>
      <p:pic>
        <p:nvPicPr>
          <p:cNvPr id="82" name="Picture 81"/>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3"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5"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7"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98"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0"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0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04"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06"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1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1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1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1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1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1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1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1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2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2"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123"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124" name="Picture 123"/>
          <p:cNvPicPr/>
          <p:nvPr/>
        </p:nvPicPr>
        <p:blipFill>
          <a:blip r:embed="rId2"/>
          <a:stretch/>
        </p:blipFill>
        <p:spPr>
          <a:xfrm>
            <a:off x="2079360" y="1604160"/>
            <a:ext cx="4984200" cy="3976920"/>
          </a:xfrm>
          <a:prstGeom prst="rect">
            <a:avLst/>
          </a:prstGeom>
          <a:ln>
            <a:noFill/>
          </a:ln>
        </p:spPr>
      </p:pic>
      <p:pic>
        <p:nvPicPr>
          <p:cNvPr id="125" name="Picture 124"/>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36"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38"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3"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41"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7"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9"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5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5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5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5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5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5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5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6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5"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166"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167" name="Picture 166"/>
          <p:cNvPicPr/>
          <p:nvPr/>
        </p:nvPicPr>
        <p:blipFill>
          <a:blip r:embed="rId2"/>
          <a:stretch/>
        </p:blipFill>
        <p:spPr>
          <a:xfrm>
            <a:off x="2079360" y="1604160"/>
            <a:ext cx="4984200" cy="3976920"/>
          </a:xfrm>
          <a:prstGeom prst="rect">
            <a:avLst/>
          </a:prstGeom>
          <a:ln>
            <a:noFill/>
          </a:ln>
        </p:spPr>
      </p:pic>
      <p:pic>
        <p:nvPicPr>
          <p:cNvPr id="168" name="Picture 167"/>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80"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82"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84"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85"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8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90"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91"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93"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9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95"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9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9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99"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1"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02"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0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06"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07"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9"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210"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211" name="Picture 210"/>
          <p:cNvPicPr/>
          <p:nvPr/>
        </p:nvPicPr>
        <p:blipFill>
          <a:blip r:embed="rId2"/>
          <a:stretch/>
        </p:blipFill>
        <p:spPr>
          <a:xfrm>
            <a:off x="2079360" y="1604160"/>
            <a:ext cx="4984200" cy="3976920"/>
          </a:xfrm>
          <a:prstGeom prst="rect">
            <a:avLst/>
          </a:prstGeom>
          <a:ln>
            <a:noFill/>
          </a:ln>
        </p:spPr>
      </p:pic>
      <p:pic>
        <p:nvPicPr>
          <p:cNvPr id="212" name="Picture 211"/>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24"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26"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28"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29"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3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34"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35"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37"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3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39"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43"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8"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9"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5"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46"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0"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51"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53"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254"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255" name="Picture 254"/>
          <p:cNvPicPr/>
          <p:nvPr/>
        </p:nvPicPr>
        <p:blipFill>
          <a:blip r:embed="rId2"/>
          <a:stretch/>
        </p:blipFill>
        <p:spPr>
          <a:xfrm>
            <a:off x="2079360" y="1604160"/>
            <a:ext cx="4984200" cy="3976920"/>
          </a:xfrm>
          <a:prstGeom prst="rect">
            <a:avLst/>
          </a:prstGeom>
          <a:ln>
            <a:noFill/>
          </a:ln>
        </p:spPr>
      </p:pic>
      <p:pic>
        <p:nvPicPr>
          <p:cNvPr id="256" name="Picture 255"/>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68"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0"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2"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73"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78"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79"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1"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3"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81"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8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83"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8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87"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89"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90"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9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4"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95"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97"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298"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299" name="Picture 298"/>
          <p:cNvPicPr/>
          <p:nvPr/>
        </p:nvPicPr>
        <p:blipFill>
          <a:blip r:embed="rId2"/>
          <a:stretch/>
        </p:blipFill>
        <p:spPr>
          <a:xfrm>
            <a:off x="2079360" y="1604160"/>
            <a:ext cx="4984200" cy="3976920"/>
          </a:xfrm>
          <a:prstGeom prst="rect">
            <a:avLst/>
          </a:prstGeom>
          <a:ln>
            <a:noFill/>
          </a:ln>
        </p:spPr>
      </p:pic>
      <p:pic>
        <p:nvPicPr>
          <p:cNvPr id="300" name="Picture 299"/>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12"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14"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16"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17"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7"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22"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323"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5"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32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27"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3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31"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3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334"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3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33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38"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39"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41"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342"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343" name="Picture 342"/>
          <p:cNvPicPr/>
          <p:nvPr/>
        </p:nvPicPr>
        <p:blipFill>
          <a:blip r:embed="rId2"/>
          <a:stretch/>
        </p:blipFill>
        <p:spPr>
          <a:xfrm>
            <a:off x="2079360" y="1604160"/>
            <a:ext cx="4984200" cy="3976920"/>
          </a:xfrm>
          <a:prstGeom prst="rect">
            <a:avLst/>
          </a:prstGeom>
          <a:ln>
            <a:noFill/>
          </a:ln>
        </p:spPr>
      </p:pic>
      <p:pic>
        <p:nvPicPr>
          <p:cNvPr id="344" name="Picture 343"/>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59"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61"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7" name="CustomShape 1"/>
          <p:cNvSpPr/>
          <p:nvPr/>
        </p:nvSpPr>
        <p:spPr>
          <a:xfrm>
            <a:off x="-815760" y="-815760"/>
            <a:ext cx="1637280" cy="163728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st="25400" dir="5400000" rotWithShape="0">
              <a:srgbClr val="000000">
                <a:alpha val="44000"/>
              </a:srgbClr>
            </a:outerShdw>
          </a:effectLst>
        </p:spPr>
        <p:style>
          <a:lnRef idx="3">
            <a:schemeClr val="lt1"/>
          </a:lnRef>
          <a:fillRef idx="1">
            <a:schemeClr val="accent1"/>
          </a:fillRef>
          <a:effectRef idx="1">
            <a:schemeClr val="accent1"/>
          </a:effectRef>
          <a:fontRef idx="minor"/>
        </p:style>
      </p:sp>
      <p:sp>
        <p:nvSpPr>
          <p:cNvPr id="8" name="CustomShape 2"/>
          <p:cNvSpPr/>
          <p:nvPr/>
        </p:nvSpPr>
        <p:spPr>
          <a:xfrm>
            <a:off x="168840" y="21240"/>
            <a:ext cx="1700640" cy="1700640"/>
          </a:xfrm>
          <a:prstGeom prst="ellipse">
            <a:avLst/>
          </a:prstGeom>
          <a:noFill/>
          <a:ln w="27360">
            <a:solidFill>
              <a:schemeClr val="bg2">
                <a:tint val="45000"/>
                <a:satMod val="325000"/>
                <a:alpha val="100000"/>
              </a:schemeClr>
            </a:solidFill>
            <a:roun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2" name="CustomShape 3"/>
          <p:cNvSpPr/>
          <p:nvPr/>
        </p:nvSpPr>
        <p:spPr>
          <a:xfrm rot="2315400">
            <a:off x="182520" y="1054080"/>
            <a:ext cx="1124280" cy="1101240"/>
          </a:xfrm>
          <a:prstGeom prst="donut">
            <a:avLst>
              <a:gd name="adj" fmla="val 13771"/>
            </a:avLst>
          </a:prstGeom>
          <a:gradFill>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3" name="CustomShape 4"/>
          <p:cNvSpPr/>
          <p:nvPr/>
        </p:nvSpPr>
        <p:spPr>
          <a:xfrm>
            <a:off x="1013040" y="0"/>
            <a:ext cx="8129520" cy="6856560"/>
          </a:xfrm>
          <a:prstGeom prst="rect">
            <a:avLst/>
          </a:prstGeom>
          <a:solidFill>
            <a:schemeClr val="bg1"/>
          </a:solidFill>
          <a:ln>
            <a:noFill/>
          </a:ln>
          <a:effectLst>
            <a:outerShdw blurRad="63500" dist="25400" dir="5400000" rotWithShape="0">
              <a:srgbClr val="000000">
                <a:alpha val="44000"/>
              </a:srgbClr>
            </a:outerShdw>
          </a:effectLst>
        </p:spPr>
        <p:style>
          <a:lnRef idx="3">
            <a:schemeClr val="lt1"/>
          </a:lnRef>
          <a:fillRef idx="1">
            <a:schemeClr val="accent1"/>
          </a:fillRef>
          <a:effectRef idx="1">
            <a:schemeClr val="accent1"/>
          </a:effectRef>
          <a:fontRef idx="minor"/>
        </p:style>
      </p:sp>
      <p:sp>
        <p:nvSpPr>
          <p:cNvPr id="4" name="CustomShape 5"/>
          <p:cNvSpPr/>
          <p:nvPr/>
        </p:nvSpPr>
        <p:spPr>
          <a:xfrm>
            <a:off x="1014840" y="0"/>
            <a:ext cx="71640" cy="6856560"/>
          </a:xfrm>
          <a:prstGeom prst="rect">
            <a:avLst/>
          </a:prstGeom>
          <a:solidFill>
            <a:schemeClr val="bg1"/>
          </a:solidFill>
          <a:ln>
            <a:noFill/>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5" name="PlaceHolder 6"/>
          <p:cNvSpPr>
            <a:spLocks noGrp="1"/>
          </p:cNvSpPr>
          <p:nvPr>
            <p:ph type="title"/>
          </p:nvPr>
        </p:nvSpPr>
        <p:spPr>
          <a:xfrm>
            <a:off x="457200" y="273600"/>
            <a:ext cx="8229240" cy="1144800"/>
          </a:xfrm>
          <a:prstGeom prst="rect">
            <a:avLst/>
          </a:prstGeom>
        </p:spPr>
        <p:txBody>
          <a:bodyPr lIns="0" tIns="0" rIns="0" bIns="0" anchor="ctr"/>
          <a:lstStyle/>
          <a:p>
            <a:pPr algn="ctr"/>
            <a:r>
              <a:rPr lang="en-IN" sz="4400">
                <a:latin typeface="Arial"/>
              </a:rPr>
              <a:t>Click to edit the title text format</a:t>
            </a:r>
            <a:endParaRPr/>
          </a:p>
        </p:txBody>
      </p:sp>
      <p:sp>
        <p:nvSpPr>
          <p:cNvPr id="6" name="PlaceHolder 7"/>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IN" sz="3200">
                <a:latin typeface="Arial"/>
              </a:rPr>
              <a:t>Click to edit the outline text format</a:t>
            </a:r>
            <a:endParaRPr/>
          </a:p>
          <a:p>
            <a:pPr lvl="1">
              <a:buSzPct val="75000"/>
              <a:buFont typeface="StarSymbol"/>
              <a:buChar char=""/>
            </a:pPr>
            <a:r>
              <a:rPr lang="en-IN" sz="2800">
                <a:latin typeface="Arial"/>
              </a:rPr>
              <a:t>Second Outline Level</a:t>
            </a:r>
            <a:endParaRPr/>
          </a:p>
          <a:p>
            <a:pPr lvl="2">
              <a:buSzPct val="45000"/>
              <a:buFont typeface="StarSymbol"/>
              <a:buChar char=""/>
            </a:pPr>
            <a:r>
              <a:rPr lang="en-IN" sz="2400">
                <a:latin typeface="Arial"/>
              </a:rPr>
              <a:t>Third Outline Level</a:t>
            </a:r>
            <a:endParaRPr/>
          </a:p>
          <a:p>
            <a:pPr lvl="3">
              <a:buSzPct val="75000"/>
              <a:buFont typeface="StarSymbol"/>
              <a:buChar char=""/>
            </a:pPr>
            <a:r>
              <a:rPr lang="en-IN" sz="2000">
                <a:latin typeface="Arial"/>
              </a:rPr>
              <a:t>Fourth Outline Level</a:t>
            </a:r>
            <a:endParaRPr/>
          </a:p>
          <a:p>
            <a:pPr lvl="4">
              <a:buSzPct val="45000"/>
              <a:buFont typeface="StarSymbol"/>
              <a:buChar char=""/>
            </a:pPr>
            <a:r>
              <a:rPr lang="en-IN" sz="2000">
                <a:latin typeface="Arial"/>
              </a:rPr>
              <a:t>Fifth Outline Level</a:t>
            </a:r>
            <a:endParaRPr/>
          </a:p>
          <a:p>
            <a:pPr lvl="5">
              <a:buSzPct val="45000"/>
              <a:buFont typeface="StarSymbol"/>
              <a:buChar char=""/>
            </a:pPr>
            <a:r>
              <a:rPr lang="en-IN" sz="2000">
                <a:latin typeface="Arial"/>
              </a:rPr>
              <a:t>Sixth Outline Level</a:t>
            </a:r>
            <a:endParaRPr/>
          </a:p>
          <a:p>
            <a:pPr lvl="6">
              <a:buSzPct val="45000"/>
              <a:buFont typeface="StarSymbol"/>
              <a:buChar char=""/>
            </a:pPr>
            <a:r>
              <a:rPr lang="en-IN"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3BA2C-202E-4EAE-B7AE-3EE3D7112A1B}" type="datetimeFigureOut">
              <a:rPr lang="en-US" smtClean="0"/>
              <a:t>2/9/2016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34A43-526E-4A37-8DDC-9410952A6D7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BB044-F62C-47F5-AD1B-F7A53E05FF38}" type="datetimeFigureOut">
              <a:rPr lang="en-US" smtClean="0"/>
              <a:t>2/9/2016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5AED6-C66A-4A21-B2D1-413B44E4A80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41" name="CustomShape 1"/>
          <p:cNvSpPr/>
          <p:nvPr/>
        </p:nvSpPr>
        <p:spPr>
          <a:xfrm>
            <a:off x="-815760" y="-815760"/>
            <a:ext cx="1637280" cy="163728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st="25400" dir="5400000" rotWithShape="0">
              <a:srgbClr val="000000">
                <a:alpha val="44000"/>
              </a:srgbClr>
            </a:outerShdw>
          </a:effectLst>
        </p:spPr>
        <p:style>
          <a:lnRef idx="3">
            <a:schemeClr val="lt1"/>
          </a:lnRef>
          <a:fillRef idx="1">
            <a:schemeClr val="accent1"/>
          </a:fillRef>
          <a:effectRef idx="1">
            <a:schemeClr val="accent1"/>
          </a:effectRef>
          <a:fontRef idx="minor"/>
        </p:style>
      </p:sp>
      <p:sp>
        <p:nvSpPr>
          <p:cNvPr id="42" name="CustomShape 2"/>
          <p:cNvSpPr/>
          <p:nvPr/>
        </p:nvSpPr>
        <p:spPr>
          <a:xfrm>
            <a:off x="168840" y="21240"/>
            <a:ext cx="1700640" cy="1700640"/>
          </a:xfrm>
          <a:prstGeom prst="ellipse">
            <a:avLst/>
          </a:prstGeom>
          <a:noFill/>
          <a:ln w="27360">
            <a:solidFill>
              <a:schemeClr val="bg2">
                <a:tint val="45000"/>
                <a:satMod val="325000"/>
                <a:alpha val="100000"/>
              </a:schemeClr>
            </a:solidFill>
            <a:roun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43" name="CustomShape 3"/>
          <p:cNvSpPr/>
          <p:nvPr/>
        </p:nvSpPr>
        <p:spPr>
          <a:xfrm rot="2315400">
            <a:off x="182520" y="1054080"/>
            <a:ext cx="1124280" cy="1101240"/>
          </a:xfrm>
          <a:prstGeom prst="donut">
            <a:avLst>
              <a:gd name="adj" fmla="val 13771"/>
            </a:avLst>
          </a:prstGeom>
          <a:gradFill>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44" name="CustomShape 4"/>
          <p:cNvSpPr/>
          <p:nvPr/>
        </p:nvSpPr>
        <p:spPr>
          <a:xfrm>
            <a:off x="1013040" y="0"/>
            <a:ext cx="8129520" cy="6856560"/>
          </a:xfrm>
          <a:prstGeom prst="rect">
            <a:avLst/>
          </a:prstGeom>
          <a:solidFill>
            <a:schemeClr val="bg1"/>
          </a:solidFill>
          <a:ln>
            <a:noFill/>
          </a:ln>
          <a:effectLst>
            <a:outerShdw blurRad="63500" dist="25400" dir="5400000" rotWithShape="0">
              <a:srgbClr val="000000">
                <a:alpha val="44000"/>
              </a:srgbClr>
            </a:outerShdw>
          </a:effectLst>
        </p:spPr>
        <p:style>
          <a:lnRef idx="3">
            <a:schemeClr val="lt1"/>
          </a:lnRef>
          <a:fillRef idx="1">
            <a:schemeClr val="accent1"/>
          </a:fillRef>
          <a:effectRef idx="1">
            <a:schemeClr val="accent1"/>
          </a:effectRef>
          <a:fontRef idx="minor"/>
        </p:style>
      </p:sp>
      <p:sp>
        <p:nvSpPr>
          <p:cNvPr id="45" name="CustomShape 5"/>
          <p:cNvSpPr/>
          <p:nvPr/>
        </p:nvSpPr>
        <p:spPr>
          <a:xfrm>
            <a:off x="1014840" y="0"/>
            <a:ext cx="71640" cy="6856560"/>
          </a:xfrm>
          <a:prstGeom prst="rect">
            <a:avLst/>
          </a:prstGeom>
          <a:solidFill>
            <a:schemeClr val="bg1"/>
          </a:solidFill>
          <a:ln>
            <a:noFill/>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46" name="PlaceHolder 6"/>
          <p:cNvSpPr>
            <a:spLocks noGrp="1"/>
          </p:cNvSpPr>
          <p:nvPr>
            <p:ph type="title"/>
          </p:nvPr>
        </p:nvSpPr>
        <p:spPr>
          <a:xfrm>
            <a:off x="457200" y="273600"/>
            <a:ext cx="8228880" cy="1144440"/>
          </a:xfrm>
          <a:prstGeom prst="rect">
            <a:avLst/>
          </a:prstGeom>
        </p:spPr>
        <p:txBody>
          <a:bodyPr lIns="0" tIns="0" rIns="0" bIns="0" anchor="ctr"/>
          <a:lstStyle/>
          <a:p>
            <a:pPr algn="ctr"/>
            <a:endParaRPr/>
          </a:p>
        </p:txBody>
      </p:sp>
      <p:sp>
        <p:nvSpPr>
          <p:cNvPr id="47" name="PlaceHolder 7"/>
          <p:cNvSpPr>
            <a:spLocks noGrp="1"/>
          </p:cNvSpPr>
          <p:nvPr>
            <p:ph type="body"/>
          </p:nvPr>
        </p:nvSpPr>
        <p:spPr>
          <a:xfrm>
            <a:off x="457200" y="1604520"/>
            <a:ext cx="4015440" cy="3976560"/>
          </a:xfrm>
          <a:prstGeom prst="rect">
            <a:avLst/>
          </a:prstGeom>
        </p:spPr>
        <p:txBody>
          <a:bodyPr lIns="0" tIns="0" rIns="0" bIns="0"/>
          <a:lstStyle/>
          <a:p>
            <a:pPr>
              <a:buSzPct val="45000"/>
              <a:buFont typeface="StarSymbol"/>
              <a:buChar char=""/>
            </a:pPr>
            <a:r>
              <a:rPr lang="en-IN">
                <a:latin typeface="Arial"/>
              </a:rPr>
              <a:t>Click to edit the outline text format</a:t>
            </a:r>
            <a:endParaRPr/>
          </a:p>
          <a:p>
            <a:pPr lvl="1">
              <a:buSzPct val="75000"/>
              <a:buFont typeface="StarSymbol"/>
              <a:buChar char=""/>
            </a:pPr>
            <a:r>
              <a:rPr lang="en-IN">
                <a:latin typeface="Arial"/>
              </a:rPr>
              <a:t>Second Outline Level</a:t>
            </a:r>
            <a:endParaRPr/>
          </a:p>
          <a:p>
            <a:pPr lvl="2">
              <a:buSzPct val="45000"/>
              <a:buFont typeface="StarSymbol"/>
              <a:buChar char=""/>
            </a:pPr>
            <a:r>
              <a:rPr lang="en-IN">
                <a:latin typeface="Arial"/>
              </a:rPr>
              <a:t>Third Outline Level</a:t>
            </a:r>
            <a:endParaRPr/>
          </a:p>
          <a:p>
            <a:pPr lvl="3">
              <a:buSzPct val="75000"/>
              <a:buFont typeface="StarSymbol"/>
              <a:buChar char=""/>
            </a:pPr>
            <a:r>
              <a:rPr lang="en-IN">
                <a:latin typeface="Arial"/>
              </a:rPr>
              <a:t>Fourth Outline Level</a:t>
            </a:r>
            <a:endParaRPr/>
          </a:p>
          <a:p>
            <a:pPr lvl="4">
              <a:buSzPct val="45000"/>
              <a:buFont typeface="StarSymbol"/>
              <a:buChar char=""/>
            </a:pPr>
            <a:r>
              <a:rPr lang="en-IN">
                <a:latin typeface="Arial"/>
              </a:rPr>
              <a:t>Fifth Outline Level</a:t>
            </a:r>
            <a:endParaRPr/>
          </a:p>
          <a:p>
            <a:pPr lvl="5">
              <a:buSzPct val="45000"/>
              <a:buFont typeface="StarSymbol"/>
              <a:buChar char=""/>
            </a:pPr>
            <a:r>
              <a:rPr lang="en-IN">
                <a:latin typeface="Arial"/>
              </a:rPr>
              <a:t>Sixth Outline Level</a:t>
            </a:r>
            <a:endParaRPr/>
          </a:p>
          <a:p>
            <a:pPr lvl="6">
              <a:buSzPct val="45000"/>
              <a:buFont typeface="StarSymbol"/>
              <a:buChar char=""/>
            </a:pPr>
            <a:r>
              <a:rPr lang="en-IN">
                <a:latin typeface="Arial"/>
              </a:rPr>
              <a:t>Seventh Outline Level</a:t>
            </a:r>
            <a:endParaRPr/>
          </a:p>
        </p:txBody>
      </p:sp>
      <p:sp>
        <p:nvSpPr>
          <p:cNvPr id="48" name="PlaceHolder 8"/>
          <p:cNvSpPr>
            <a:spLocks noGrp="1"/>
          </p:cNvSpPr>
          <p:nvPr>
            <p:ph type="body"/>
          </p:nvPr>
        </p:nvSpPr>
        <p:spPr>
          <a:xfrm>
            <a:off x="4674240" y="1604520"/>
            <a:ext cx="4015440" cy="3976560"/>
          </a:xfrm>
          <a:prstGeom prst="rect">
            <a:avLst/>
          </a:prstGeom>
        </p:spPr>
        <p:txBody>
          <a:bodyPr lIns="0" tIns="0" rIns="0" bIns="0"/>
          <a:lstStyle/>
          <a:p>
            <a:pPr>
              <a:buSzPct val="45000"/>
              <a:buFont typeface="StarSymbol"/>
              <a:buChar char=""/>
            </a:pPr>
            <a:r>
              <a:rPr lang="en-IN">
                <a:latin typeface="Arial"/>
              </a:rPr>
              <a:t>Click to edit the outline text format</a:t>
            </a:r>
            <a:endParaRPr/>
          </a:p>
          <a:p>
            <a:pPr lvl="1">
              <a:buSzPct val="75000"/>
              <a:buFont typeface="StarSymbol"/>
              <a:buChar char=""/>
            </a:pPr>
            <a:r>
              <a:rPr lang="en-IN">
                <a:latin typeface="Arial"/>
              </a:rPr>
              <a:t>Second Outline Level</a:t>
            </a:r>
            <a:endParaRPr/>
          </a:p>
          <a:p>
            <a:pPr lvl="2">
              <a:buSzPct val="45000"/>
              <a:buFont typeface="StarSymbol"/>
              <a:buChar char=""/>
            </a:pPr>
            <a:r>
              <a:rPr lang="en-IN">
                <a:latin typeface="Arial"/>
              </a:rPr>
              <a:t>Third Outline Level</a:t>
            </a:r>
            <a:endParaRPr/>
          </a:p>
          <a:p>
            <a:pPr lvl="3">
              <a:buSzPct val="75000"/>
              <a:buFont typeface="StarSymbol"/>
              <a:buChar char=""/>
            </a:pPr>
            <a:r>
              <a:rPr lang="en-IN">
                <a:latin typeface="Arial"/>
              </a:rPr>
              <a:t>Fourth Outline Level</a:t>
            </a:r>
            <a:endParaRPr/>
          </a:p>
          <a:p>
            <a:pPr lvl="4">
              <a:buSzPct val="45000"/>
              <a:buFont typeface="StarSymbol"/>
              <a:buChar char=""/>
            </a:pPr>
            <a:r>
              <a:rPr lang="en-IN">
                <a:latin typeface="Arial"/>
              </a:rPr>
              <a:t>Fifth Outline Level</a:t>
            </a:r>
            <a:endParaRPr/>
          </a:p>
          <a:p>
            <a:pPr lvl="5">
              <a:buSzPct val="45000"/>
              <a:buFont typeface="StarSymbol"/>
              <a:buChar char=""/>
            </a:pPr>
            <a:r>
              <a:rPr lang="en-IN">
                <a:latin typeface="Arial"/>
              </a:rPr>
              <a:t>Sixth Outline Level</a:t>
            </a:r>
            <a:endParaRPr/>
          </a:p>
          <a:p>
            <a:pPr lvl="6">
              <a:buSzPct val="45000"/>
              <a:buFont typeface="StarSymbol"/>
              <a:buChar char=""/>
            </a:pPr>
            <a:r>
              <a:rPr lang="en-IN">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83" name="CustomShape 1"/>
          <p:cNvSpPr/>
          <p:nvPr/>
        </p:nvSpPr>
        <p:spPr>
          <a:xfrm>
            <a:off x="-815760" y="-815760"/>
            <a:ext cx="1637280" cy="163728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st="25400" dir="5400000" rotWithShape="0">
              <a:srgbClr val="000000">
                <a:alpha val="44000"/>
              </a:srgbClr>
            </a:outerShdw>
          </a:effectLst>
        </p:spPr>
        <p:style>
          <a:lnRef idx="3">
            <a:schemeClr val="lt1"/>
          </a:lnRef>
          <a:fillRef idx="1">
            <a:schemeClr val="accent1"/>
          </a:fillRef>
          <a:effectRef idx="1">
            <a:schemeClr val="accent1"/>
          </a:effectRef>
          <a:fontRef idx="minor"/>
        </p:style>
      </p:sp>
      <p:sp>
        <p:nvSpPr>
          <p:cNvPr id="84" name="CustomShape 2"/>
          <p:cNvSpPr/>
          <p:nvPr/>
        </p:nvSpPr>
        <p:spPr>
          <a:xfrm>
            <a:off x="168840" y="21240"/>
            <a:ext cx="1700640" cy="1700640"/>
          </a:xfrm>
          <a:prstGeom prst="ellipse">
            <a:avLst/>
          </a:prstGeom>
          <a:noFill/>
          <a:ln w="27360">
            <a:solidFill>
              <a:schemeClr val="bg2">
                <a:tint val="45000"/>
                <a:satMod val="325000"/>
                <a:alpha val="100000"/>
              </a:schemeClr>
            </a:solidFill>
            <a:roun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85" name="CustomShape 3"/>
          <p:cNvSpPr/>
          <p:nvPr/>
        </p:nvSpPr>
        <p:spPr>
          <a:xfrm rot="2315400">
            <a:off x="182520" y="1054080"/>
            <a:ext cx="1124280" cy="1101240"/>
          </a:xfrm>
          <a:prstGeom prst="donut">
            <a:avLst>
              <a:gd name="adj" fmla="val 13771"/>
            </a:avLst>
          </a:prstGeom>
          <a:gradFill>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86" name="CustomShape 4"/>
          <p:cNvSpPr/>
          <p:nvPr/>
        </p:nvSpPr>
        <p:spPr>
          <a:xfrm>
            <a:off x="1013040" y="0"/>
            <a:ext cx="8129520" cy="6856560"/>
          </a:xfrm>
          <a:prstGeom prst="rect">
            <a:avLst/>
          </a:prstGeom>
          <a:solidFill>
            <a:schemeClr val="bg1"/>
          </a:solidFill>
          <a:ln>
            <a:noFill/>
          </a:ln>
          <a:effectLst>
            <a:outerShdw blurRad="63500" dist="25400" dir="5400000" rotWithShape="0">
              <a:srgbClr val="000000">
                <a:alpha val="44000"/>
              </a:srgbClr>
            </a:outerShdw>
          </a:effectLst>
        </p:spPr>
        <p:style>
          <a:lnRef idx="3">
            <a:schemeClr val="lt1"/>
          </a:lnRef>
          <a:fillRef idx="1">
            <a:schemeClr val="accent1"/>
          </a:fillRef>
          <a:effectRef idx="1">
            <a:schemeClr val="accent1"/>
          </a:effectRef>
          <a:fontRef idx="minor"/>
        </p:style>
      </p:sp>
      <p:sp>
        <p:nvSpPr>
          <p:cNvPr id="87" name="CustomShape 5"/>
          <p:cNvSpPr/>
          <p:nvPr/>
        </p:nvSpPr>
        <p:spPr>
          <a:xfrm>
            <a:off x="1014840" y="0"/>
            <a:ext cx="71640" cy="6856560"/>
          </a:xfrm>
          <a:prstGeom prst="rect">
            <a:avLst/>
          </a:prstGeom>
          <a:solidFill>
            <a:schemeClr val="bg1"/>
          </a:solidFill>
          <a:ln>
            <a:noFill/>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88" name="CustomShape 6"/>
          <p:cNvSpPr/>
          <p:nvPr/>
        </p:nvSpPr>
        <p:spPr>
          <a:xfrm>
            <a:off x="921600" y="1413720"/>
            <a:ext cx="208800" cy="208800"/>
          </a:xfrm>
          <a:prstGeom prst="ellipse">
            <a:avLst/>
          </a:prstGeom>
          <a:gradFill>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lin ang="0"/>
          </a:gradFill>
          <a:ln w="2160">
            <a:solidFill>
              <a:schemeClr val="accent1">
                <a:shade val="90000"/>
                <a:satMod val="110000"/>
                <a:alpha val="60000"/>
              </a:schemeClr>
            </a:solidFill>
            <a:round/>
          </a:ln>
          <a:effectLst>
            <a:outerShdw blurRad="63500" dist="25400" dir="5400000" rotWithShape="0">
              <a:srgbClr val="000000">
                <a:alpha val="44000"/>
              </a:srgbClr>
            </a:outerShdw>
          </a:effectLst>
        </p:spPr>
        <p:style>
          <a:lnRef idx="1">
            <a:schemeClr val="accent1"/>
          </a:lnRef>
          <a:fillRef idx="2">
            <a:schemeClr val="accent1"/>
          </a:fillRef>
          <a:effectRef idx="1">
            <a:schemeClr val="accent1"/>
          </a:effectRef>
          <a:fontRef idx="minor"/>
        </p:style>
      </p:sp>
      <p:sp>
        <p:nvSpPr>
          <p:cNvPr id="89" name="CustomShape 7"/>
          <p:cNvSpPr/>
          <p:nvPr/>
        </p:nvSpPr>
        <p:spPr>
          <a:xfrm>
            <a:off x="1157040" y="1344960"/>
            <a:ext cx="62640" cy="62640"/>
          </a:xfrm>
          <a:prstGeom prst="ellipse">
            <a:avLst/>
          </a:prstGeom>
          <a:noFill/>
          <a:ln w="12600">
            <a:solidFill>
              <a:schemeClr val="accent1">
                <a:shade val="75000"/>
                <a:alpha val="60000"/>
              </a:schemeClr>
            </a:solidFill>
            <a:round/>
          </a:ln>
          <a:effectLst>
            <a:outerShdw blurRad="63500" dist="25400" dir="5400000" rotWithShape="0">
              <a:srgbClr val="000000">
                <a:alpha val="44000"/>
              </a:srgbClr>
            </a:outerShdw>
          </a:effectLst>
        </p:spPr>
        <p:style>
          <a:lnRef idx="1">
            <a:schemeClr val="accent1"/>
          </a:lnRef>
          <a:fillRef idx="2">
            <a:schemeClr val="accent1"/>
          </a:fillRef>
          <a:effectRef idx="1">
            <a:schemeClr val="accent1"/>
          </a:effectRef>
          <a:fontRef idx="minor"/>
        </p:style>
      </p:sp>
      <p:sp>
        <p:nvSpPr>
          <p:cNvPr id="90" name="PlaceHolder 8"/>
          <p:cNvSpPr>
            <a:spLocks noGrp="1"/>
          </p:cNvSpPr>
          <p:nvPr>
            <p:ph type="title"/>
          </p:nvPr>
        </p:nvSpPr>
        <p:spPr>
          <a:xfrm>
            <a:off x="457200" y="273600"/>
            <a:ext cx="8229240" cy="1144800"/>
          </a:xfrm>
          <a:prstGeom prst="rect">
            <a:avLst/>
          </a:prstGeom>
        </p:spPr>
        <p:txBody>
          <a:bodyPr lIns="0" tIns="0" rIns="0" bIns="0" anchor="ctr"/>
          <a:lstStyle/>
          <a:p>
            <a:pPr algn="ctr"/>
            <a:r>
              <a:rPr lang="en-IN" sz="4400">
                <a:latin typeface="Arial"/>
              </a:rPr>
              <a:t>Click to edit the title text format</a:t>
            </a:r>
            <a:endParaRPr/>
          </a:p>
        </p:txBody>
      </p:sp>
      <p:sp>
        <p:nvSpPr>
          <p:cNvPr id="91" name="PlaceHolder 9"/>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IN" sz="3200">
                <a:latin typeface="Arial"/>
              </a:rPr>
              <a:t>Click to edit the outline text format</a:t>
            </a:r>
            <a:endParaRPr/>
          </a:p>
          <a:p>
            <a:pPr lvl="1">
              <a:buSzPct val="75000"/>
              <a:buFont typeface="StarSymbol"/>
              <a:buChar char=""/>
            </a:pPr>
            <a:r>
              <a:rPr lang="en-IN" sz="2800">
                <a:latin typeface="Arial"/>
              </a:rPr>
              <a:t>Second Outline Level</a:t>
            </a:r>
            <a:endParaRPr/>
          </a:p>
          <a:p>
            <a:pPr lvl="2">
              <a:buSzPct val="45000"/>
              <a:buFont typeface="StarSymbol"/>
              <a:buChar char=""/>
            </a:pPr>
            <a:r>
              <a:rPr lang="en-IN" sz="2400">
                <a:latin typeface="Arial"/>
              </a:rPr>
              <a:t>Third Outline Level</a:t>
            </a:r>
            <a:endParaRPr/>
          </a:p>
          <a:p>
            <a:pPr lvl="3">
              <a:buSzPct val="75000"/>
              <a:buFont typeface="StarSymbol"/>
              <a:buChar char=""/>
            </a:pPr>
            <a:r>
              <a:rPr lang="en-IN" sz="2000">
                <a:latin typeface="Arial"/>
              </a:rPr>
              <a:t>Fourth Outline Level</a:t>
            </a:r>
            <a:endParaRPr/>
          </a:p>
          <a:p>
            <a:pPr lvl="4">
              <a:buSzPct val="45000"/>
              <a:buFont typeface="StarSymbol"/>
              <a:buChar char=""/>
            </a:pPr>
            <a:r>
              <a:rPr lang="en-IN" sz="2000">
                <a:latin typeface="Arial"/>
              </a:rPr>
              <a:t>Fifth Outline Level</a:t>
            </a:r>
            <a:endParaRPr/>
          </a:p>
          <a:p>
            <a:pPr lvl="5">
              <a:buSzPct val="45000"/>
              <a:buFont typeface="StarSymbol"/>
              <a:buChar char=""/>
            </a:pPr>
            <a:r>
              <a:rPr lang="en-IN" sz="2000">
                <a:latin typeface="Arial"/>
              </a:rPr>
              <a:t>Sixth Outline Level</a:t>
            </a:r>
            <a:endParaRPr/>
          </a:p>
          <a:p>
            <a:pPr lvl="6">
              <a:buSzPct val="45000"/>
              <a:buFont typeface="StarSymbol"/>
              <a:buChar char=""/>
            </a:pPr>
            <a:r>
              <a:rPr lang="en-IN"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126" name="CustomShape 1"/>
          <p:cNvSpPr/>
          <p:nvPr/>
        </p:nvSpPr>
        <p:spPr>
          <a:xfrm>
            <a:off x="-815760" y="-815760"/>
            <a:ext cx="1637280" cy="163728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st="25400" dir="5400000" rotWithShape="0">
              <a:srgbClr val="000000">
                <a:alpha val="44000"/>
              </a:srgbClr>
            </a:outerShdw>
          </a:effectLst>
        </p:spPr>
        <p:style>
          <a:lnRef idx="3">
            <a:schemeClr val="lt1"/>
          </a:lnRef>
          <a:fillRef idx="1">
            <a:schemeClr val="accent1"/>
          </a:fillRef>
          <a:effectRef idx="1">
            <a:schemeClr val="accent1"/>
          </a:effectRef>
          <a:fontRef idx="minor"/>
        </p:style>
      </p:sp>
      <p:sp>
        <p:nvSpPr>
          <p:cNvPr id="127" name="CustomShape 2"/>
          <p:cNvSpPr/>
          <p:nvPr/>
        </p:nvSpPr>
        <p:spPr>
          <a:xfrm>
            <a:off x="168840" y="21240"/>
            <a:ext cx="1700640" cy="1700640"/>
          </a:xfrm>
          <a:prstGeom prst="ellipse">
            <a:avLst/>
          </a:prstGeom>
          <a:noFill/>
          <a:ln w="27360">
            <a:solidFill>
              <a:schemeClr val="bg2">
                <a:tint val="45000"/>
                <a:satMod val="325000"/>
                <a:alpha val="100000"/>
              </a:schemeClr>
            </a:solidFill>
            <a:roun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128" name="CustomShape 3"/>
          <p:cNvSpPr/>
          <p:nvPr/>
        </p:nvSpPr>
        <p:spPr>
          <a:xfrm rot="2315400">
            <a:off x="182520" y="1054080"/>
            <a:ext cx="1124280" cy="1101240"/>
          </a:xfrm>
          <a:prstGeom prst="donut">
            <a:avLst>
              <a:gd name="adj" fmla="val 13771"/>
            </a:avLst>
          </a:prstGeom>
          <a:gradFill>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129" name="CustomShape 4"/>
          <p:cNvSpPr/>
          <p:nvPr/>
        </p:nvSpPr>
        <p:spPr>
          <a:xfrm>
            <a:off x="1013040" y="0"/>
            <a:ext cx="8129520" cy="6856560"/>
          </a:xfrm>
          <a:prstGeom prst="rect">
            <a:avLst/>
          </a:prstGeom>
          <a:solidFill>
            <a:schemeClr val="bg1"/>
          </a:solidFill>
          <a:ln>
            <a:noFill/>
          </a:ln>
          <a:effectLst>
            <a:outerShdw blurRad="63500" dist="25400" dir="5400000" rotWithShape="0">
              <a:srgbClr val="000000">
                <a:alpha val="44000"/>
              </a:srgbClr>
            </a:outerShdw>
          </a:effectLst>
        </p:spPr>
        <p:style>
          <a:lnRef idx="3">
            <a:schemeClr val="lt1"/>
          </a:lnRef>
          <a:fillRef idx="1">
            <a:schemeClr val="accent1"/>
          </a:fillRef>
          <a:effectRef idx="1">
            <a:schemeClr val="accent1"/>
          </a:effectRef>
          <a:fontRef idx="minor"/>
        </p:style>
      </p:sp>
      <p:sp>
        <p:nvSpPr>
          <p:cNvPr id="130" name="CustomShape 5"/>
          <p:cNvSpPr/>
          <p:nvPr/>
        </p:nvSpPr>
        <p:spPr>
          <a:xfrm>
            <a:off x="1014840" y="0"/>
            <a:ext cx="71640" cy="6856560"/>
          </a:xfrm>
          <a:prstGeom prst="rect">
            <a:avLst/>
          </a:prstGeom>
          <a:solidFill>
            <a:schemeClr val="bg1"/>
          </a:solidFill>
          <a:ln>
            <a:noFill/>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131" name="CustomShape 6"/>
          <p:cNvSpPr/>
          <p:nvPr/>
        </p:nvSpPr>
        <p:spPr>
          <a:xfrm>
            <a:off x="1014840" y="0"/>
            <a:ext cx="8127720" cy="6856560"/>
          </a:xfrm>
          <a:prstGeom prst="rect">
            <a:avLst/>
          </a:prstGeom>
          <a:solidFill>
            <a:schemeClr val="bg1"/>
          </a:solidFill>
          <a:ln>
            <a:noFill/>
          </a:ln>
          <a:effectLst>
            <a:outerShdw blurRad="63500" dist="25400" dir="5400000" rotWithShape="0">
              <a:srgbClr val="000000">
                <a:alpha val="44000"/>
              </a:srgbClr>
            </a:outerShdw>
          </a:effectLst>
        </p:spPr>
        <p:style>
          <a:lnRef idx="3">
            <a:schemeClr val="lt1"/>
          </a:lnRef>
          <a:fillRef idx="1">
            <a:schemeClr val="accent1"/>
          </a:fillRef>
          <a:effectRef idx="1">
            <a:schemeClr val="accent1"/>
          </a:effectRef>
          <a:fontRef idx="minor"/>
        </p:style>
      </p:sp>
      <p:sp>
        <p:nvSpPr>
          <p:cNvPr id="132" name="CustomShape 7"/>
          <p:cNvSpPr/>
          <p:nvPr/>
        </p:nvSpPr>
        <p:spPr>
          <a:xfrm>
            <a:off x="1014840" y="0"/>
            <a:ext cx="71640" cy="6856560"/>
          </a:xfrm>
          <a:prstGeom prst="rect">
            <a:avLst/>
          </a:prstGeom>
          <a:solidFill>
            <a:schemeClr val="bg1"/>
          </a:solidFill>
          <a:ln>
            <a:noFill/>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133" name="PlaceHolder 8"/>
          <p:cNvSpPr>
            <a:spLocks noGrp="1"/>
          </p:cNvSpPr>
          <p:nvPr>
            <p:ph type="title"/>
          </p:nvPr>
        </p:nvSpPr>
        <p:spPr>
          <a:xfrm>
            <a:off x="457200" y="273600"/>
            <a:ext cx="8229240" cy="1144800"/>
          </a:xfrm>
          <a:prstGeom prst="rect">
            <a:avLst/>
          </a:prstGeom>
        </p:spPr>
        <p:txBody>
          <a:bodyPr lIns="0" tIns="0" rIns="0" bIns="0" anchor="ctr"/>
          <a:lstStyle/>
          <a:p>
            <a:pPr algn="ctr"/>
            <a:r>
              <a:rPr lang="en-IN" sz="4400">
                <a:latin typeface="Arial"/>
              </a:rPr>
              <a:t>Click to edit the title text format</a:t>
            </a:r>
            <a:endParaRPr/>
          </a:p>
        </p:txBody>
      </p:sp>
      <p:sp>
        <p:nvSpPr>
          <p:cNvPr id="134" name="PlaceHolder 9"/>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IN" sz="3200">
                <a:latin typeface="Arial"/>
              </a:rPr>
              <a:t>Click to edit the outline text format</a:t>
            </a:r>
            <a:endParaRPr/>
          </a:p>
          <a:p>
            <a:pPr lvl="1">
              <a:buSzPct val="75000"/>
              <a:buFont typeface="StarSymbol"/>
              <a:buChar char=""/>
            </a:pPr>
            <a:r>
              <a:rPr lang="en-IN" sz="2800">
                <a:latin typeface="Arial"/>
              </a:rPr>
              <a:t>Second Outline Level</a:t>
            </a:r>
            <a:endParaRPr/>
          </a:p>
          <a:p>
            <a:pPr lvl="2">
              <a:buSzPct val="45000"/>
              <a:buFont typeface="StarSymbol"/>
              <a:buChar char=""/>
            </a:pPr>
            <a:r>
              <a:rPr lang="en-IN" sz="2400">
                <a:latin typeface="Arial"/>
              </a:rPr>
              <a:t>Third Outline Level</a:t>
            </a:r>
            <a:endParaRPr/>
          </a:p>
          <a:p>
            <a:pPr lvl="3">
              <a:buSzPct val="75000"/>
              <a:buFont typeface="StarSymbol"/>
              <a:buChar char=""/>
            </a:pPr>
            <a:r>
              <a:rPr lang="en-IN" sz="2000">
                <a:latin typeface="Arial"/>
              </a:rPr>
              <a:t>Fourth Outline Level</a:t>
            </a:r>
            <a:endParaRPr/>
          </a:p>
          <a:p>
            <a:pPr lvl="4">
              <a:buSzPct val="45000"/>
              <a:buFont typeface="StarSymbol"/>
              <a:buChar char=""/>
            </a:pPr>
            <a:r>
              <a:rPr lang="en-IN" sz="2000">
                <a:latin typeface="Arial"/>
              </a:rPr>
              <a:t>Fifth Outline Level</a:t>
            </a:r>
            <a:endParaRPr/>
          </a:p>
          <a:p>
            <a:pPr lvl="5">
              <a:buSzPct val="45000"/>
              <a:buFont typeface="StarSymbol"/>
              <a:buChar char=""/>
            </a:pPr>
            <a:r>
              <a:rPr lang="en-IN" sz="2000">
                <a:latin typeface="Arial"/>
              </a:rPr>
              <a:t>Sixth Outline Level</a:t>
            </a:r>
            <a:endParaRPr/>
          </a:p>
          <a:p>
            <a:pPr lvl="6">
              <a:buSzPct val="45000"/>
              <a:buFont typeface="StarSymbol"/>
              <a:buChar char=""/>
            </a:pPr>
            <a:r>
              <a:rPr lang="en-IN"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169" name="CustomShape 1"/>
          <p:cNvSpPr/>
          <p:nvPr/>
        </p:nvSpPr>
        <p:spPr>
          <a:xfrm>
            <a:off x="-816120" y="-816120"/>
            <a:ext cx="1638360" cy="1638360"/>
          </a:xfrm>
          <a:prstGeom prst="rect">
            <a:avLst/>
          </a:prstGeom>
          <a:solidFill>
            <a:srgbClr val="FCFAF4">
              <a:alpha val="33000"/>
            </a:srgbClr>
          </a:solidFill>
          <a:ln w="3240">
            <a:solidFill>
              <a:srgbClr val="D1C3A0"/>
            </a:solidFill>
            <a:round/>
          </a:ln>
        </p:spPr>
        <p:style>
          <a:lnRef idx="0">
            <a:scrgbClr r="0" g="0" b="0"/>
          </a:lnRef>
          <a:fillRef idx="0">
            <a:scrgbClr r="0" g="0" b="0"/>
          </a:fillRef>
          <a:effectRef idx="0">
            <a:scrgbClr r="0" g="0" b="0"/>
          </a:effectRef>
          <a:fontRef idx="minor"/>
        </p:style>
      </p:sp>
      <p:sp>
        <p:nvSpPr>
          <p:cNvPr id="170" name="CustomShape 2"/>
          <p:cNvSpPr/>
          <p:nvPr/>
        </p:nvSpPr>
        <p:spPr>
          <a:xfrm>
            <a:off x="168120" y="20520"/>
            <a:ext cx="1702080" cy="1702080"/>
          </a:xfrm>
          <a:prstGeom prst="rect">
            <a:avLst/>
          </a:prstGeom>
          <a:noFill/>
          <a:ln w="27360">
            <a:solidFill>
              <a:srgbClr val="FFF4DD"/>
            </a:solidFill>
            <a:round/>
          </a:ln>
        </p:spPr>
        <p:style>
          <a:lnRef idx="0">
            <a:scrgbClr r="0" g="0" b="0"/>
          </a:lnRef>
          <a:fillRef idx="0">
            <a:scrgbClr r="0" g="0" b="0"/>
          </a:fillRef>
          <a:effectRef idx="0">
            <a:scrgbClr r="0" g="0" b="0"/>
          </a:effectRef>
          <a:fontRef idx="minor"/>
        </p:style>
      </p:sp>
      <p:sp>
        <p:nvSpPr>
          <p:cNvPr id="171" name="CustomShape 3"/>
          <p:cNvSpPr/>
          <p:nvPr/>
        </p:nvSpPr>
        <p:spPr>
          <a:xfrm rot="2340000">
            <a:off x="183960" y="1053720"/>
            <a:ext cx="1125360" cy="1101600"/>
          </a:xfrm>
          <a:prstGeom prst="rect">
            <a:avLst/>
          </a:prstGeom>
          <a:gradFill>
            <a:gsLst>
              <a:gs pos="0">
                <a:srgbClr val="FEFAF6"/>
              </a:gs>
              <a:gs pos="100000">
                <a:srgbClr val="EED18E"/>
              </a:gs>
            </a:gsLst>
            <a:path path="rect"/>
          </a:gradFill>
          <a:ln w="7200">
            <a:solidFill>
              <a:srgbClr val="C6B792"/>
            </a:solidFill>
            <a:round/>
          </a:ln>
        </p:spPr>
        <p:style>
          <a:lnRef idx="0">
            <a:scrgbClr r="0" g="0" b="0"/>
          </a:lnRef>
          <a:fillRef idx="0">
            <a:scrgbClr r="0" g="0" b="0"/>
          </a:fillRef>
          <a:effectRef idx="0">
            <a:scrgbClr r="0" g="0" b="0"/>
          </a:effectRef>
          <a:fontRef idx="minor"/>
        </p:style>
      </p:sp>
      <p:sp>
        <p:nvSpPr>
          <p:cNvPr id="172" name="CustomShape 4"/>
          <p:cNvSpPr/>
          <p:nvPr/>
        </p:nvSpPr>
        <p:spPr>
          <a:xfrm>
            <a:off x="1012680" y="0"/>
            <a:ext cx="8131320" cy="6858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73" name="CustomShape 5"/>
          <p:cNvSpPr/>
          <p:nvPr/>
        </p:nvSpPr>
        <p:spPr>
          <a:xfrm>
            <a:off x="1014480" y="0"/>
            <a:ext cx="73080" cy="6858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74" name="PlaceHolder 6"/>
          <p:cNvSpPr>
            <a:spLocks noGrp="1"/>
          </p:cNvSpPr>
          <p:nvPr>
            <p:ph type="title"/>
          </p:nvPr>
        </p:nvSpPr>
        <p:spPr>
          <a:xfrm>
            <a:off x="1434600" y="274680"/>
            <a:ext cx="7496280" cy="1141200"/>
          </a:xfrm>
          <a:prstGeom prst="rect">
            <a:avLst/>
          </a:prstGeom>
        </p:spPr>
        <p:txBody>
          <a:bodyPr lIns="90000" tIns="45000" rIns="90000" bIns="45000" anchor="ctr"/>
          <a:lstStyle/>
          <a:p>
            <a:r>
              <a:rPr lang="en-IN">
                <a:latin typeface="Gill Sans MT"/>
              </a:rPr>
              <a:t>Click to edit the title text format</a:t>
            </a:r>
            <a:endParaRPr/>
          </a:p>
        </p:txBody>
      </p:sp>
      <p:sp>
        <p:nvSpPr>
          <p:cNvPr id="175" name="PlaceHolder 7"/>
          <p:cNvSpPr>
            <a:spLocks noGrp="1"/>
          </p:cNvSpPr>
          <p:nvPr>
            <p:ph type="body"/>
          </p:nvPr>
        </p:nvSpPr>
        <p:spPr>
          <a:xfrm>
            <a:off x="1434960" y="1523520"/>
            <a:ext cx="3656160" cy="4660920"/>
          </a:xfrm>
          <a:prstGeom prst="rect">
            <a:avLst/>
          </a:prstGeom>
        </p:spPr>
        <p:txBody>
          <a:bodyPr lIns="90000" tIns="45000" rIns="90000" bIns="45000"/>
          <a:lstStyle/>
          <a:p>
            <a:r>
              <a:rPr lang="en-IN" sz="3200">
                <a:latin typeface="Gill Sans MT"/>
              </a:rPr>
              <a:t>Click to edit the outline text format</a:t>
            </a:r>
            <a:endParaRPr/>
          </a:p>
          <a:p>
            <a:pPr lvl="1"/>
            <a:r>
              <a:rPr lang="en-IN" sz="2400">
                <a:latin typeface="Gill Sans MT"/>
              </a:rPr>
              <a:t>Second Outline Level</a:t>
            </a:r>
            <a:endParaRPr/>
          </a:p>
          <a:p>
            <a:pPr lvl="2">
              <a:buFont typeface="Times New Roman"/>
              <a:buChar char="•"/>
            </a:pPr>
            <a:r>
              <a:rPr lang="en-IN" sz="2000">
                <a:latin typeface="Gill Sans MT"/>
              </a:rPr>
              <a:t>Third Outline Level</a:t>
            </a:r>
            <a:endParaRPr/>
          </a:p>
          <a:p>
            <a:pPr lvl="3">
              <a:buFont typeface="Times New Roman"/>
              <a:buChar char="–"/>
            </a:pPr>
            <a:r>
              <a:rPr lang="en-IN" sz="2000">
                <a:latin typeface="Gill Sans MT"/>
              </a:rPr>
              <a:t>Fourth Outline Level</a:t>
            </a:r>
            <a:endParaRPr/>
          </a:p>
          <a:p>
            <a:pPr lvl="4">
              <a:buFont typeface="Times New Roman"/>
              <a:buChar char="»"/>
            </a:pPr>
            <a:r>
              <a:rPr lang="en-IN" sz="2000">
                <a:latin typeface="Gill Sans MT"/>
              </a:rPr>
              <a:t>Fifth Outline Level</a:t>
            </a:r>
            <a:endParaRPr/>
          </a:p>
          <a:p>
            <a:pPr lvl="5">
              <a:buFont typeface="Times New Roman"/>
              <a:buChar char="»"/>
            </a:pPr>
            <a:r>
              <a:rPr lang="en-IN" sz="2000">
                <a:latin typeface="Gill Sans MT"/>
              </a:rPr>
              <a:t>Sixth Outline Level</a:t>
            </a:r>
            <a:endParaRPr/>
          </a:p>
          <a:p>
            <a:pPr lvl="6">
              <a:buFont typeface="Times New Roman"/>
              <a:buChar char="»"/>
            </a:pPr>
            <a:r>
              <a:rPr lang="en-IN" sz="2000">
                <a:latin typeface="Gill Sans MT"/>
              </a:rPr>
              <a:t>Seventh Outline Level</a:t>
            </a:r>
            <a:endParaRPr/>
          </a:p>
        </p:txBody>
      </p:sp>
      <p:sp>
        <p:nvSpPr>
          <p:cNvPr id="176" name="PlaceHolder 8"/>
          <p:cNvSpPr>
            <a:spLocks noGrp="1"/>
          </p:cNvSpPr>
          <p:nvPr>
            <p:ph type="dt"/>
          </p:nvPr>
        </p:nvSpPr>
        <p:spPr>
          <a:xfrm>
            <a:off x="3580920" y="6305040"/>
            <a:ext cx="2132280" cy="474840"/>
          </a:xfrm>
          <a:prstGeom prst="rect">
            <a:avLst/>
          </a:prstGeom>
        </p:spPr>
        <p:txBody>
          <a:bodyPr lIns="90000" tIns="45000" rIns="90000" bIns="45000" anchor="b"/>
          <a:lstStyle/>
          <a:p>
            <a:pPr algn="r">
              <a:lnSpc>
                <a:spcPct val="100000"/>
              </a:lnSpc>
            </a:pPr>
            <a:r>
              <a:rPr lang="en-IN" sz="1200">
                <a:solidFill>
                  <a:srgbClr val="B5A989"/>
                </a:solidFill>
                <a:latin typeface="Gill Sans MT"/>
                <a:ea typeface="DejaVu Sans"/>
              </a:rPr>
              <a:t>08/02/16</a:t>
            </a:r>
            <a:endParaRPr/>
          </a:p>
        </p:txBody>
      </p:sp>
      <p:sp>
        <p:nvSpPr>
          <p:cNvPr id="177" name="CustomShape 9"/>
          <p:cNvSpPr/>
          <p:nvPr/>
        </p:nvSpPr>
        <p:spPr>
          <a:xfrm>
            <a:off x="5715000" y="6305400"/>
            <a:ext cx="2895480" cy="476280"/>
          </a:xfrm>
          <a:prstGeom prst="rect">
            <a:avLst/>
          </a:prstGeom>
          <a:noFill/>
          <a:ln>
            <a:noFill/>
          </a:ln>
        </p:spPr>
        <p:style>
          <a:lnRef idx="0">
            <a:scrgbClr r="0" g="0" b="0"/>
          </a:lnRef>
          <a:fillRef idx="0">
            <a:scrgbClr r="0" g="0" b="0"/>
          </a:fillRef>
          <a:effectRef idx="0">
            <a:scrgbClr r="0" g="0" b="0"/>
          </a:effectRef>
          <a:fontRef idx="minor"/>
        </p:style>
      </p:sp>
      <p:sp>
        <p:nvSpPr>
          <p:cNvPr id="178" name="PlaceHolder 10"/>
          <p:cNvSpPr>
            <a:spLocks noGrp="1"/>
          </p:cNvSpPr>
          <p:nvPr>
            <p:ph type="sldNum"/>
          </p:nvPr>
        </p:nvSpPr>
        <p:spPr>
          <a:xfrm>
            <a:off x="8613720" y="6305040"/>
            <a:ext cx="455760" cy="474840"/>
          </a:xfrm>
          <a:prstGeom prst="rect">
            <a:avLst/>
          </a:prstGeom>
        </p:spPr>
        <p:txBody>
          <a:bodyPr lIns="90000" tIns="45000" rIns="90000" bIns="45000" anchor="b"/>
          <a:lstStyle/>
          <a:p>
            <a:pPr algn="ctr">
              <a:lnSpc>
                <a:spcPct val="100000"/>
              </a:lnSpc>
            </a:pPr>
            <a:fld id="{BC1683A8-1B81-44E8-89E4-4E6A09599B96}" type="slidenum">
              <a:rPr lang="en-IN" sz="1200">
                <a:solidFill>
                  <a:srgbClr val="B5A989"/>
                </a:solidFill>
                <a:latin typeface="Gill Sans MT"/>
                <a:ea typeface="DejaVu Sans"/>
              </a:rPr>
              <a:pPr algn="ct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213" name="CustomShape 1"/>
          <p:cNvSpPr/>
          <p:nvPr/>
        </p:nvSpPr>
        <p:spPr>
          <a:xfrm>
            <a:off x="-816120" y="-816120"/>
            <a:ext cx="1638360" cy="1638360"/>
          </a:xfrm>
          <a:prstGeom prst="rect">
            <a:avLst/>
          </a:prstGeom>
          <a:solidFill>
            <a:srgbClr val="FCFAF4">
              <a:alpha val="33000"/>
            </a:srgbClr>
          </a:solidFill>
          <a:ln w="3240">
            <a:solidFill>
              <a:srgbClr val="D1C3A0"/>
            </a:solidFill>
            <a:round/>
          </a:ln>
        </p:spPr>
        <p:style>
          <a:lnRef idx="0">
            <a:scrgbClr r="0" g="0" b="0"/>
          </a:lnRef>
          <a:fillRef idx="0">
            <a:scrgbClr r="0" g="0" b="0"/>
          </a:fillRef>
          <a:effectRef idx="0">
            <a:scrgbClr r="0" g="0" b="0"/>
          </a:effectRef>
          <a:fontRef idx="minor"/>
        </p:style>
      </p:sp>
      <p:sp>
        <p:nvSpPr>
          <p:cNvPr id="214" name="CustomShape 2"/>
          <p:cNvSpPr/>
          <p:nvPr/>
        </p:nvSpPr>
        <p:spPr>
          <a:xfrm>
            <a:off x="168120" y="20520"/>
            <a:ext cx="1702080" cy="1702080"/>
          </a:xfrm>
          <a:prstGeom prst="rect">
            <a:avLst/>
          </a:prstGeom>
          <a:noFill/>
          <a:ln w="27360">
            <a:solidFill>
              <a:srgbClr val="FFF4DD"/>
            </a:solidFill>
            <a:round/>
          </a:ln>
        </p:spPr>
        <p:style>
          <a:lnRef idx="0">
            <a:scrgbClr r="0" g="0" b="0"/>
          </a:lnRef>
          <a:fillRef idx="0">
            <a:scrgbClr r="0" g="0" b="0"/>
          </a:fillRef>
          <a:effectRef idx="0">
            <a:scrgbClr r="0" g="0" b="0"/>
          </a:effectRef>
          <a:fontRef idx="minor"/>
        </p:style>
      </p:sp>
      <p:sp>
        <p:nvSpPr>
          <p:cNvPr id="215" name="CustomShape 3"/>
          <p:cNvSpPr/>
          <p:nvPr/>
        </p:nvSpPr>
        <p:spPr>
          <a:xfrm rot="2340000">
            <a:off x="183960" y="1053720"/>
            <a:ext cx="1125360" cy="1101600"/>
          </a:xfrm>
          <a:prstGeom prst="rect">
            <a:avLst/>
          </a:prstGeom>
          <a:gradFill>
            <a:gsLst>
              <a:gs pos="0">
                <a:srgbClr val="FEFAF6"/>
              </a:gs>
              <a:gs pos="100000">
                <a:srgbClr val="EED18E"/>
              </a:gs>
            </a:gsLst>
            <a:path path="rect"/>
          </a:gradFill>
          <a:ln w="7200">
            <a:solidFill>
              <a:srgbClr val="C6B792"/>
            </a:solidFill>
            <a:round/>
          </a:ln>
        </p:spPr>
        <p:style>
          <a:lnRef idx="0">
            <a:scrgbClr r="0" g="0" b="0"/>
          </a:lnRef>
          <a:fillRef idx="0">
            <a:scrgbClr r="0" g="0" b="0"/>
          </a:fillRef>
          <a:effectRef idx="0">
            <a:scrgbClr r="0" g="0" b="0"/>
          </a:effectRef>
          <a:fontRef idx="minor"/>
        </p:style>
      </p:sp>
      <p:sp>
        <p:nvSpPr>
          <p:cNvPr id="216" name="CustomShape 4"/>
          <p:cNvSpPr/>
          <p:nvPr/>
        </p:nvSpPr>
        <p:spPr>
          <a:xfrm>
            <a:off x="1012680" y="0"/>
            <a:ext cx="8131320" cy="6858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217" name="CustomShape 5"/>
          <p:cNvSpPr/>
          <p:nvPr/>
        </p:nvSpPr>
        <p:spPr>
          <a:xfrm>
            <a:off x="1014480" y="0"/>
            <a:ext cx="73080" cy="6858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218" name="PlaceHolder 6"/>
          <p:cNvSpPr>
            <a:spLocks noGrp="1"/>
          </p:cNvSpPr>
          <p:nvPr>
            <p:ph type="title"/>
          </p:nvPr>
        </p:nvSpPr>
        <p:spPr>
          <a:xfrm>
            <a:off x="1434600" y="274680"/>
            <a:ext cx="7496280" cy="1141200"/>
          </a:xfrm>
          <a:prstGeom prst="rect">
            <a:avLst/>
          </a:prstGeom>
        </p:spPr>
        <p:txBody>
          <a:bodyPr lIns="90000" tIns="45000" rIns="90000" bIns="45000" anchor="ctr"/>
          <a:lstStyle/>
          <a:p>
            <a:r>
              <a:rPr lang="en-IN">
                <a:latin typeface="Gill Sans MT"/>
              </a:rPr>
              <a:t>Click to edit the title text format</a:t>
            </a:r>
            <a:endParaRPr/>
          </a:p>
        </p:txBody>
      </p:sp>
      <p:sp>
        <p:nvSpPr>
          <p:cNvPr id="219" name="PlaceHolder 7"/>
          <p:cNvSpPr>
            <a:spLocks noGrp="1"/>
          </p:cNvSpPr>
          <p:nvPr>
            <p:ph type="body"/>
          </p:nvPr>
        </p:nvSpPr>
        <p:spPr>
          <a:xfrm>
            <a:off x="1434960" y="1523520"/>
            <a:ext cx="3656160" cy="4660920"/>
          </a:xfrm>
          <a:prstGeom prst="rect">
            <a:avLst/>
          </a:prstGeom>
        </p:spPr>
        <p:txBody>
          <a:bodyPr lIns="90000" tIns="45000" rIns="90000" bIns="45000"/>
          <a:lstStyle/>
          <a:p>
            <a:r>
              <a:rPr lang="en-IN" sz="3200">
                <a:latin typeface="Gill Sans MT"/>
              </a:rPr>
              <a:t>Click to edit the outline text format</a:t>
            </a:r>
            <a:endParaRPr/>
          </a:p>
          <a:p>
            <a:pPr lvl="1"/>
            <a:r>
              <a:rPr lang="en-IN" sz="2400">
                <a:latin typeface="Gill Sans MT"/>
              </a:rPr>
              <a:t>Second Outline Level</a:t>
            </a:r>
            <a:endParaRPr/>
          </a:p>
          <a:p>
            <a:pPr lvl="2">
              <a:buFont typeface="Times New Roman"/>
              <a:buChar char="•"/>
            </a:pPr>
            <a:r>
              <a:rPr lang="en-IN" sz="2000">
                <a:latin typeface="Gill Sans MT"/>
              </a:rPr>
              <a:t>Third Outline Level</a:t>
            </a:r>
            <a:endParaRPr/>
          </a:p>
          <a:p>
            <a:pPr lvl="3">
              <a:buFont typeface="Times New Roman"/>
              <a:buChar char="–"/>
            </a:pPr>
            <a:r>
              <a:rPr lang="en-IN" sz="2000">
                <a:latin typeface="Gill Sans MT"/>
              </a:rPr>
              <a:t>Fourth Outline Level</a:t>
            </a:r>
            <a:endParaRPr/>
          </a:p>
          <a:p>
            <a:pPr lvl="4">
              <a:buFont typeface="Times New Roman"/>
              <a:buChar char="»"/>
            </a:pPr>
            <a:r>
              <a:rPr lang="en-IN" sz="2000">
                <a:latin typeface="Gill Sans MT"/>
              </a:rPr>
              <a:t>Fifth Outline Level</a:t>
            </a:r>
            <a:endParaRPr/>
          </a:p>
          <a:p>
            <a:pPr lvl="5">
              <a:buFont typeface="Times New Roman"/>
              <a:buChar char="»"/>
            </a:pPr>
            <a:r>
              <a:rPr lang="en-IN" sz="2000">
                <a:latin typeface="Gill Sans MT"/>
              </a:rPr>
              <a:t>Sixth Outline Level</a:t>
            </a:r>
            <a:endParaRPr/>
          </a:p>
          <a:p>
            <a:pPr lvl="6">
              <a:buFont typeface="Times New Roman"/>
              <a:buChar char="»"/>
            </a:pPr>
            <a:r>
              <a:rPr lang="en-IN" sz="2000">
                <a:latin typeface="Gill Sans MT"/>
              </a:rPr>
              <a:t>Seventh Outline Level</a:t>
            </a:r>
            <a:endParaRPr/>
          </a:p>
        </p:txBody>
      </p:sp>
      <p:sp>
        <p:nvSpPr>
          <p:cNvPr id="220" name="PlaceHolder 8"/>
          <p:cNvSpPr>
            <a:spLocks noGrp="1"/>
          </p:cNvSpPr>
          <p:nvPr>
            <p:ph type="dt"/>
          </p:nvPr>
        </p:nvSpPr>
        <p:spPr>
          <a:xfrm>
            <a:off x="3580920" y="6305040"/>
            <a:ext cx="2132280" cy="474840"/>
          </a:xfrm>
          <a:prstGeom prst="rect">
            <a:avLst/>
          </a:prstGeom>
        </p:spPr>
        <p:txBody>
          <a:bodyPr lIns="90000" tIns="45000" rIns="90000" bIns="45000" anchor="b"/>
          <a:lstStyle/>
          <a:p>
            <a:pPr algn="r">
              <a:lnSpc>
                <a:spcPct val="100000"/>
              </a:lnSpc>
            </a:pPr>
            <a:r>
              <a:rPr lang="en-IN" sz="1200">
                <a:solidFill>
                  <a:srgbClr val="B5A989"/>
                </a:solidFill>
                <a:latin typeface="Gill Sans MT"/>
                <a:ea typeface="DejaVu Sans"/>
              </a:rPr>
              <a:t>08/02/16</a:t>
            </a:r>
            <a:endParaRPr/>
          </a:p>
        </p:txBody>
      </p:sp>
      <p:sp>
        <p:nvSpPr>
          <p:cNvPr id="221" name="CustomShape 9"/>
          <p:cNvSpPr/>
          <p:nvPr/>
        </p:nvSpPr>
        <p:spPr>
          <a:xfrm>
            <a:off x="5715000" y="6305400"/>
            <a:ext cx="2895480" cy="476280"/>
          </a:xfrm>
          <a:prstGeom prst="rect">
            <a:avLst/>
          </a:prstGeom>
          <a:noFill/>
          <a:ln>
            <a:noFill/>
          </a:ln>
        </p:spPr>
        <p:style>
          <a:lnRef idx="0">
            <a:scrgbClr r="0" g="0" b="0"/>
          </a:lnRef>
          <a:fillRef idx="0">
            <a:scrgbClr r="0" g="0" b="0"/>
          </a:fillRef>
          <a:effectRef idx="0">
            <a:scrgbClr r="0" g="0" b="0"/>
          </a:effectRef>
          <a:fontRef idx="minor"/>
        </p:style>
      </p:sp>
      <p:sp>
        <p:nvSpPr>
          <p:cNvPr id="222" name="PlaceHolder 10"/>
          <p:cNvSpPr>
            <a:spLocks noGrp="1"/>
          </p:cNvSpPr>
          <p:nvPr>
            <p:ph type="sldNum"/>
          </p:nvPr>
        </p:nvSpPr>
        <p:spPr>
          <a:xfrm>
            <a:off x="8613720" y="6305040"/>
            <a:ext cx="455760" cy="474840"/>
          </a:xfrm>
          <a:prstGeom prst="rect">
            <a:avLst/>
          </a:prstGeom>
        </p:spPr>
        <p:txBody>
          <a:bodyPr lIns="90000" tIns="45000" rIns="90000" bIns="45000" anchor="b"/>
          <a:lstStyle/>
          <a:p>
            <a:pPr algn="ctr">
              <a:lnSpc>
                <a:spcPct val="100000"/>
              </a:lnSpc>
            </a:pPr>
            <a:fld id="{A8B3F4B5-1BC6-4661-82CC-AE84ED3A5F6C}" type="slidenum">
              <a:rPr lang="en-IN" sz="1200">
                <a:solidFill>
                  <a:srgbClr val="B5A989"/>
                </a:solidFill>
                <a:latin typeface="Gill Sans MT"/>
                <a:ea typeface="DejaVu Sans"/>
              </a:rPr>
              <a:pPr algn="ct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257" name="CustomShape 1"/>
          <p:cNvSpPr/>
          <p:nvPr/>
        </p:nvSpPr>
        <p:spPr>
          <a:xfrm>
            <a:off x="-816120" y="-816120"/>
            <a:ext cx="1638360" cy="1638360"/>
          </a:xfrm>
          <a:prstGeom prst="rect">
            <a:avLst/>
          </a:prstGeom>
          <a:solidFill>
            <a:srgbClr val="FCFAF4">
              <a:alpha val="33000"/>
            </a:srgbClr>
          </a:solidFill>
          <a:ln w="3240">
            <a:solidFill>
              <a:srgbClr val="D1C3A0"/>
            </a:solidFill>
            <a:round/>
          </a:ln>
        </p:spPr>
        <p:style>
          <a:lnRef idx="0">
            <a:scrgbClr r="0" g="0" b="0"/>
          </a:lnRef>
          <a:fillRef idx="0">
            <a:scrgbClr r="0" g="0" b="0"/>
          </a:fillRef>
          <a:effectRef idx="0">
            <a:scrgbClr r="0" g="0" b="0"/>
          </a:effectRef>
          <a:fontRef idx="minor"/>
        </p:style>
      </p:sp>
      <p:sp>
        <p:nvSpPr>
          <p:cNvPr id="258" name="CustomShape 2"/>
          <p:cNvSpPr/>
          <p:nvPr/>
        </p:nvSpPr>
        <p:spPr>
          <a:xfrm>
            <a:off x="168120" y="20520"/>
            <a:ext cx="1702080" cy="1702080"/>
          </a:xfrm>
          <a:prstGeom prst="rect">
            <a:avLst/>
          </a:prstGeom>
          <a:noFill/>
          <a:ln w="27360">
            <a:solidFill>
              <a:srgbClr val="FFF4DD"/>
            </a:solidFill>
            <a:round/>
          </a:ln>
        </p:spPr>
        <p:style>
          <a:lnRef idx="0">
            <a:scrgbClr r="0" g="0" b="0"/>
          </a:lnRef>
          <a:fillRef idx="0">
            <a:scrgbClr r="0" g="0" b="0"/>
          </a:fillRef>
          <a:effectRef idx="0">
            <a:scrgbClr r="0" g="0" b="0"/>
          </a:effectRef>
          <a:fontRef idx="minor"/>
        </p:style>
      </p:sp>
      <p:sp>
        <p:nvSpPr>
          <p:cNvPr id="259" name="CustomShape 3"/>
          <p:cNvSpPr/>
          <p:nvPr/>
        </p:nvSpPr>
        <p:spPr>
          <a:xfrm rot="2340000">
            <a:off x="183960" y="1053720"/>
            <a:ext cx="1125360" cy="1101600"/>
          </a:xfrm>
          <a:prstGeom prst="rect">
            <a:avLst/>
          </a:prstGeom>
          <a:gradFill>
            <a:gsLst>
              <a:gs pos="0">
                <a:srgbClr val="FEFAF6"/>
              </a:gs>
              <a:gs pos="100000">
                <a:srgbClr val="EED18E"/>
              </a:gs>
            </a:gsLst>
            <a:path path="rect"/>
          </a:gradFill>
          <a:ln w="7200">
            <a:solidFill>
              <a:srgbClr val="C6B792"/>
            </a:solidFill>
            <a:round/>
          </a:ln>
        </p:spPr>
        <p:style>
          <a:lnRef idx="0">
            <a:scrgbClr r="0" g="0" b="0"/>
          </a:lnRef>
          <a:fillRef idx="0">
            <a:scrgbClr r="0" g="0" b="0"/>
          </a:fillRef>
          <a:effectRef idx="0">
            <a:scrgbClr r="0" g="0" b="0"/>
          </a:effectRef>
          <a:fontRef idx="minor"/>
        </p:style>
      </p:sp>
      <p:sp>
        <p:nvSpPr>
          <p:cNvPr id="260" name="CustomShape 4"/>
          <p:cNvSpPr/>
          <p:nvPr/>
        </p:nvSpPr>
        <p:spPr>
          <a:xfrm>
            <a:off x="1012680" y="0"/>
            <a:ext cx="8131320" cy="6858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261" name="CustomShape 5"/>
          <p:cNvSpPr/>
          <p:nvPr/>
        </p:nvSpPr>
        <p:spPr>
          <a:xfrm>
            <a:off x="1014480" y="0"/>
            <a:ext cx="73080" cy="6858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262" name="PlaceHolder 6"/>
          <p:cNvSpPr>
            <a:spLocks noGrp="1"/>
          </p:cNvSpPr>
          <p:nvPr>
            <p:ph type="title"/>
          </p:nvPr>
        </p:nvSpPr>
        <p:spPr>
          <a:xfrm>
            <a:off x="1434600" y="274680"/>
            <a:ext cx="7496280" cy="1141200"/>
          </a:xfrm>
          <a:prstGeom prst="rect">
            <a:avLst/>
          </a:prstGeom>
        </p:spPr>
        <p:txBody>
          <a:bodyPr lIns="90000" tIns="45000" rIns="90000" bIns="45000" anchor="ctr"/>
          <a:lstStyle/>
          <a:p>
            <a:r>
              <a:rPr lang="en-IN">
                <a:latin typeface="Gill Sans MT"/>
              </a:rPr>
              <a:t>Click to edit the title text format</a:t>
            </a:r>
            <a:endParaRPr/>
          </a:p>
        </p:txBody>
      </p:sp>
      <p:sp>
        <p:nvSpPr>
          <p:cNvPr id="263" name="PlaceHolder 7"/>
          <p:cNvSpPr>
            <a:spLocks noGrp="1"/>
          </p:cNvSpPr>
          <p:nvPr>
            <p:ph type="body"/>
          </p:nvPr>
        </p:nvSpPr>
        <p:spPr>
          <a:xfrm>
            <a:off x="1434960" y="1523520"/>
            <a:ext cx="3656160" cy="4660920"/>
          </a:xfrm>
          <a:prstGeom prst="rect">
            <a:avLst/>
          </a:prstGeom>
        </p:spPr>
        <p:txBody>
          <a:bodyPr lIns="90000" tIns="45000" rIns="90000" bIns="45000"/>
          <a:lstStyle/>
          <a:p>
            <a:r>
              <a:rPr lang="en-IN" sz="3200">
                <a:latin typeface="Gill Sans MT"/>
              </a:rPr>
              <a:t>Click to edit the outline text format</a:t>
            </a:r>
            <a:endParaRPr/>
          </a:p>
          <a:p>
            <a:pPr lvl="1"/>
            <a:r>
              <a:rPr lang="en-IN" sz="2400">
                <a:latin typeface="Gill Sans MT"/>
              </a:rPr>
              <a:t>Second Outline Level</a:t>
            </a:r>
            <a:endParaRPr/>
          </a:p>
          <a:p>
            <a:pPr lvl="2">
              <a:buFont typeface="Times New Roman"/>
              <a:buChar char="•"/>
            </a:pPr>
            <a:r>
              <a:rPr lang="en-IN" sz="2000">
                <a:latin typeface="Gill Sans MT"/>
              </a:rPr>
              <a:t>Third Outline Level</a:t>
            </a:r>
            <a:endParaRPr/>
          </a:p>
          <a:p>
            <a:pPr lvl="3">
              <a:buFont typeface="Times New Roman"/>
              <a:buChar char="–"/>
            </a:pPr>
            <a:r>
              <a:rPr lang="en-IN" sz="2000">
                <a:latin typeface="Gill Sans MT"/>
              </a:rPr>
              <a:t>Fourth Outline Level</a:t>
            </a:r>
            <a:endParaRPr/>
          </a:p>
          <a:p>
            <a:pPr lvl="4">
              <a:buFont typeface="Times New Roman"/>
              <a:buChar char="»"/>
            </a:pPr>
            <a:r>
              <a:rPr lang="en-IN" sz="2000">
                <a:latin typeface="Gill Sans MT"/>
              </a:rPr>
              <a:t>Fifth Outline Level</a:t>
            </a:r>
            <a:endParaRPr/>
          </a:p>
          <a:p>
            <a:pPr lvl="5">
              <a:buFont typeface="Times New Roman"/>
              <a:buChar char="»"/>
            </a:pPr>
            <a:r>
              <a:rPr lang="en-IN" sz="2000">
                <a:latin typeface="Gill Sans MT"/>
              </a:rPr>
              <a:t>Sixth Outline Level</a:t>
            </a:r>
            <a:endParaRPr/>
          </a:p>
          <a:p>
            <a:pPr lvl="6">
              <a:buFont typeface="Times New Roman"/>
              <a:buChar char="»"/>
            </a:pPr>
            <a:r>
              <a:rPr lang="en-IN" sz="2000">
                <a:latin typeface="Gill Sans MT"/>
              </a:rPr>
              <a:t>Seventh Outline Level</a:t>
            </a:r>
            <a:endParaRPr/>
          </a:p>
        </p:txBody>
      </p:sp>
      <p:sp>
        <p:nvSpPr>
          <p:cNvPr id="264" name="PlaceHolder 8"/>
          <p:cNvSpPr>
            <a:spLocks noGrp="1"/>
          </p:cNvSpPr>
          <p:nvPr>
            <p:ph type="dt"/>
          </p:nvPr>
        </p:nvSpPr>
        <p:spPr>
          <a:xfrm>
            <a:off x="3580920" y="6305040"/>
            <a:ext cx="2132280" cy="474840"/>
          </a:xfrm>
          <a:prstGeom prst="rect">
            <a:avLst/>
          </a:prstGeom>
        </p:spPr>
        <p:txBody>
          <a:bodyPr lIns="90000" tIns="45000" rIns="90000" bIns="45000" anchor="b"/>
          <a:lstStyle/>
          <a:p>
            <a:pPr algn="r">
              <a:lnSpc>
                <a:spcPct val="100000"/>
              </a:lnSpc>
            </a:pPr>
            <a:r>
              <a:rPr lang="en-IN" sz="1200">
                <a:solidFill>
                  <a:srgbClr val="B5A989"/>
                </a:solidFill>
                <a:latin typeface="Gill Sans MT"/>
                <a:ea typeface="DejaVu Sans"/>
              </a:rPr>
              <a:t>08/02/16</a:t>
            </a:r>
            <a:endParaRPr/>
          </a:p>
        </p:txBody>
      </p:sp>
      <p:sp>
        <p:nvSpPr>
          <p:cNvPr id="265" name="CustomShape 9"/>
          <p:cNvSpPr/>
          <p:nvPr/>
        </p:nvSpPr>
        <p:spPr>
          <a:xfrm>
            <a:off x="5715000" y="6305400"/>
            <a:ext cx="2895480" cy="476280"/>
          </a:xfrm>
          <a:prstGeom prst="rect">
            <a:avLst/>
          </a:prstGeom>
          <a:noFill/>
          <a:ln>
            <a:noFill/>
          </a:ln>
        </p:spPr>
        <p:style>
          <a:lnRef idx="0">
            <a:scrgbClr r="0" g="0" b="0"/>
          </a:lnRef>
          <a:fillRef idx="0">
            <a:scrgbClr r="0" g="0" b="0"/>
          </a:fillRef>
          <a:effectRef idx="0">
            <a:scrgbClr r="0" g="0" b="0"/>
          </a:effectRef>
          <a:fontRef idx="minor"/>
        </p:style>
      </p:sp>
      <p:sp>
        <p:nvSpPr>
          <p:cNvPr id="266" name="PlaceHolder 10"/>
          <p:cNvSpPr>
            <a:spLocks noGrp="1"/>
          </p:cNvSpPr>
          <p:nvPr>
            <p:ph type="sldNum"/>
          </p:nvPr>
        </p:nvSpPr>
        <p:spPr>
          <a:xfrm>
            <a:off x="8613720" y="6305040"/>
            <a:ext cx="455760" cy="474840"/>
          </a:xfrm>
          <a:prstGeom prst="rect">
            <a:avLst/>
          </a:prstGeom>
        </p:spPr>
        <p:txBody>
          <a:bodyPr lIns="90000" tIns="45000" rIns="90000" bIns="45000" anchor="b"/>
          <a:lstStyle/>
          <a:p>
            <a:pPr algn="ctr">
              <a:lnSpc>
                <a:spcPct val="100000"/>
              </a:lnSpc>
            </a:pPr>
            <a:fld id="{AE7F4DB3-DAE4-4DC2-86E9-49EFFE1163C9}" type="slidenum">
              <a:rPr lang="en-IN" sz="1200">
                <a:solidFill>
                  <a:srgbClr val="B5A989"/>
                </a:solidFill>
                <a:latin typeface="Gill Sans MT"/>
                <a:ea typeface="DejaVu Sans"/>
              </a:rPr>
              <a:pPr algn="ct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14"/>
          <a:tile/>
        </a:blipFill>
        <a:effectLst/>
      </p:bgPr>
    </p:bg>
    <p:spTree>
      <p:nvGrpSpPr>
        <p:cNvPr id="1" name=""/>
        <p:cNvGrpSpPr/>
        <p:nvPr/>
      </p:nvGrpSpPr>
      <p:grpSpPr>
        <a:xfrm>
          <a:off x="0" y="0"/>
          <a:ext cx="0" cy="0"/>
          <a:chOff x="0" y="0"/>
          <a:chExt cx="0" cy="0"/>
        </a:xfrm>
      </p:grpSpPr>
      <p:sp>
        <p:nvSpPr>
          <p:cNvPr id="301" name="CustomShape 1"/>
          <p:cNvSpPr/>
          <p:nvPr/>
        </p:nvSpPr>
        <p:spPr>
          <a:xfrm>
            <a:off x="-816120" y="-816120"/>
            <a:ext cx="1638360" cy="1638360"/>
          </a:xfrm>
          <a:prstGeom prst="rect">
            <a:avLst/>
          </a:prstGeom>
          <a:solidFill>
            <a:srgbClr val="FCFAF4">
              <a:alpha val="33000"/>
            </a:srgbClr>
          </a:solidFill>
          <a:ln w="3240">
            <a:solidFill>
              <a:srgbClr val="D1C3A0"/>
            </a:solidFill>
            <a:round/>
          </a:ln>
        </p:spPr>
        <p:style>
          <a:lnRef idx="0">
            <a:scrgbClr r="0" g="0" b="0"/>
          </a:lnRef>
          <a:fillRef idx="0">
            <a:scrgbClr r="0" g="0" b="0"/>
          </a:fillRef>
          <a:effectRef idx="0">
            <a:scrgbClr r="0" g="0" b="0"/>
          </a:effectRef>
          <a:fontRef idx="minor"/>
        </p:style>
      </p:sp>
      <p:sp>
        <p:nvSpPr>
          <p:cNvPr id="302" name="CustomShape 2"/>
          <p:cNvSpPr/>
          <p:nvPr/>
        </p:nvSpPr>
        <p:spPr>
          <a:xfrm>
            <a:off x="168120" y="20520"/>
            <a:ext cx="1702080" cy="1702080"/>
          </a:xfrm>
          <a:prstGeom prst="rect">
            <a:avLst/>
          </a:prstGeom>
          <a:noFill/>
          <a:ln w="27360">
            <a:solidFill>
              <a:srgbClr val="FFF4DD"/>
            </a:solidFill>
            <a:round/>
          </a:ln>
        </p:spPr>
        <p:style>
          <a:lnRef idx="0">
            <a:scrgbClr r="0" g="0" b="0"/>
          </a:lnRef>
          <a:fillRef idx="0">
            <a:scrgbClr r="0" g="0" b="0"/>
          </a:fillRef>
          <a:effectRef idx="0">
            <a:scrgbClr r="0" g="0" b="0"/>
          </a:effectRef>
          <a:fontRef idx="minor"/>
        </p:style>
      </p:sp>
      <p:sp>
        <p:nvSpPr>
          <p:cNvPr id="303" name="CustomShape 3"/>
          <p:cNvSpPr/>
          <p:nvPr/>
        </p:nvSpPr>
        <p:spPr>
          <a:xfrm rot="2340000">
            <a:off x="183960" y="1053720"/>
            <a:ext cx="1125360" cy="1101600"/>
          </a:xfrm>
          <a:prstGeom prst="rect">
            <a:avLst/>
          </a:prstGeom>
          <a:gradFill>
            <a:gsLst>
              <a:gs pos="0">
                <a:srgbClr val="FEFAF6"/>
              </a:gs>
              <a:gs pos="100000">
                <a:srgbClr val="EED18E"/>
              </a:gs>
            </a:gsLst>
            <a:path path="rect"/>
          </a:gradFill>
          <a:ln w="7200">
            <a:solidFill>
              <a:srgbClr val="C6B792"/>
            </a:solidFill>
            <a:round/>
          </a:ln>
        </p:spPr>
        <p:style>
          <a:lnRef idx="0">
            <a:scrgbClr r="0" g="0" b="0"/>
          </a:lnRef>
          <a:fillRef idx="0">
            <a:scrgbClr r="0" g="0" b="0"/>
          </a:fillRef>
          <a:effectRef idx="0">
            <a:scrgbClr r="0" g="0" b="0"/>
          </a:effectRef>
          <a:fontRef idx="minor"/>
        </p:style>
      </p:sp>
      <p:sp>
        <p:nvSpPr>
          <p:cNvPr id="304" name="CustomShape 4"/>
          <p:cNvSpPr/>
          <p:nvPr/>
        </p:nvSpPr>
        <p:spPr>
          <a:xfrm>
            <a:off x="1012680" y="0"/>
            <a:ext cx="8131320" cy="6858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305" name="CustomShape 5"/>
          <p:cNvSpPr/>
          <p:nvPr/>
        </p:nvSpPr>
        <p:spPr>
          <a:xfrm>
            <a:off x="1014480" y="0"/>
            <a:ext cx="73080" cy="68580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306" name="PlaceHolder 6"/>
          <p:cNvSpPr>
            <a:spLocks noGrp="1"/>
          </p:cNvSpPr>
          <p:nvPr>
            <p:ph type="title"/>
          </p:nvPr>
        </p:nvSpPr>
        <p:spPr>
          <a:xfrm>
            <a:off x="1434600" y="274680"/>
            <a:ext cx="7496280" cy="1141200"/>
          </a:xfrm>
          <a:prstGeom prst="rect">
            <a:avLst/>
          </a:prstGeom>
        </p:spPr>
        <p:txBody>
          <a:bodyPr lIns="90000" tIns="45000" rIns="90000" bIns="45000" anchor="ctr"/>
          <a:lstStyle/>
          <a:p>
            <a:r>
              <a:rPr lang="en-IN">
                <a:latin typeface="Gill Sans MT"/>
              </a:rPr>
              <a:t>Click to edit the title text format</a:t>
            </a:r>
            <a:endParaRPr/>
          </a:p>
        </p:txBody>
      </p:sp>
      <p:sp>
        <p:nvSpPr>
          <p:cNvPr id="307" name="PlaceHolder 7"/>
          <p:cNvSpPr>
            <a:spLocks noGrp="1"/>
          </p:cNvSpPr>
          <p:nvPr>
            <p:ph type="body"/>
          </p:nvPr>
        </p:nvSpPr>
        <p:spPr>
          <a:xfrm>
            <a:off x="1434960" y="1523520"/>
            <a:ext cx="3656160" cy="4660920"/>
          </a:xfrm>
          <a:prstGeom prst="rect">
            <a:avLst/>
          </a:prstGeom>
        </p:spPr>
        <p:txBody>
          <a:bodyPr lIns="90000" tIns="45000" rIns="90000" bIns="45000"/>
          <a:lstStyle/>
          <a:p>
            <a:r>
              <a:rPr lang="en-IN" sz="3200">
                <a:latin typeface="Gill Sans MT"/>
              </a:rPr>
              <a:t>Click to edit the outline text format</a:t>
            </a:r>
            <a:endParaRPr/>
          </a:p>
          <a:p>
            <a:pPr lvl="1"/>
            <a:r>
              <a:rPr lang="en-IN" sz="2400">
                <a:latin typeface="Gill Sans MT"/>
              </a:rPr>
              <a:t>Second Outline Level</a:t>
            </a:r>
            <a:endParaRPr/>
          </a:p>
          <a:p>
            <a:pPr lvl="2">
              <a:buFont typeface="Times New Roman"/>
              <a:buChar char="•"/>
            </a:pPr>
            <a:r>
              <a:rPr lang="en-IN" sz="2000">
                <a:latin typeface="Gill Sans MT"/>
              </a:rPr>
              <a:t>Third Outline Level</a:t>
            </a:r>
            <a:endParaRPr/>
          </a:p>
          <a:p>
            <a:pPr lvl="3">
              <a:buFont typeface="Times New Roman"/>
              <a:buChar char="–"/>
            </a:pPr>
            <a:r>
              <a:rPr lang="en-IN" sz="2000">
                <a:latin typeface="Gill Sans MT"/>
              </a:rPr>
              <a:t>Fourth Outline Level</a:t>
            </a:r>
            <a:endParaRPr/>
          </a:p>
          <a:p>
            <a:pPr lvl="4">
              <a:buFont typeface="Times New Roman"/>
              <a:buChar char="»"/>
            </a:pPr>
            <a:r>
              <a:rPr lang="en-IN" sz="2000">
                <a:latin typeface="Gill Sans MT"/>
              </a:rPr>
              <a:t>Fifth Outline Level</a:t>
            </a:r>
            <a:endParaRPr/>
          </a:p>
          <a:p>
            <a:pPr lvl="5">
              <a:buFont typeface="Times New Roman"/>
              <a:buChar char="»"/>
            </a:pPr>
            <a:r>
              <a:rPr lang="en-IN" sz="2000">
                <a:latin typeface="Gill Sans MT"/>
              </a:rPr>
              <a:t>Sixth Outline Level</a:t>
            </a:r>
            <a:endParaRPr/>
          </a:p>
          <a:p>
            <a:pPr lvl="6">
              <a:buFont typeface="Times New Roman"/>
              <a:buChar char="»"/>
            </a:pPr>
            <a:r>
              <a:rPr lang="en-IN" sz="2000">
                <a:latin typeface="Gill Sans MT"/>
              </a:rPr>
              <a:t>Seventh Outline Level</a:t>
            </a:r>
            <a:endParaRPr/>
          </a:p>
        </p:txBody>
      </p:sp>
      <p:sp>
        <p:nvSpPr>
          <p:cNvPr id="308" name="PlaceHolder 8"/>
          <p:cNvSpPr>
            <a:spLocks noGrp="1"/>
          </p:cNvSpPr>
          <p:nvPr>
            <p:ph type="dt"/>
          </p:nvPr>
        </p:nvSpPr>
        <p:spPr>
          <a:xfrm>
            <a:off x="3580920" y="6305040"/>
            <a:ext cx="2132280" cy="474840"/>
          </a:xfrm>
          <a:prstGeom prst="rect">
            <a:avLst/>
          </a:prstGeom>
        </p:spPr>
        <p:txBody>
          <a:bodyPr lIns="90000" tIns="45000" rIns="90000" bIns="45000" anchor="b"/>
          <a:lstStyle/>
          <a:p>
            <a:pPr algn="r">
              <a:lnSpc>
                <a:spcPct val="100000"/>
              </a:lnSpc>
            </a:pPr>
            <a:r>
              <a:rPr lang="en-IN" sz="1200">
                <a:solidFill>
                  <a:srgbClr val="B5A989"/>
                </a:solidFill>
                <a:latin typeface="Gill Sans MT"/>
                <a:ea typeface="DejaVu Sans"/>
              </a:rPr>
              <a:t>08/02/16</a:t>
            </a:r>
            <a:endParaRPr/>
          </a:p>
        </p:txBody>
      </p:sp>
      <p:sp>
        <p:nvSpPr>
          <p:cNvPr id="309" name="CustomShape 9"/>
          <p:cNvSpPr/>
          <p:nvPr/>
        </p:nvSpPr>
        <p:spPr>
          <a:xfrm>
            <a:off x="5715000" y="6305400"/>
            <a:ext cx="2895480" cy="476280"/>
          </a:xfrm>
          <a:prstGeom prst="rect">
            <a:avLst/>
          </a:prstGeom>
          <a:noFill/>
          <a:ln>
            <a:noFill/>
          </a:ln>
        </p:spPr>
        <p:style>
          <a:lnRef idx="0">
            <a:scrgbClr r="0" g="0" b="0"/>
          </a:lnRef>
          <a:fillRef idx="0">
            <a:scrgbClr r="0" g="0" b="0"/>
          </a:fillRef>
          <a:effectRef idx="0">
            <a:scrgbClr r="0" g="0" b="0"/>
          </a:effectRef>
          <a:fontRef idx="minor"/>
        </p:style>
      </p:sp>
      <p:sp>
        <p:nvSpPr>
          <p:cNvPr id="310" name="PlaceHolder 10"/>
          <p:cNvSpPr>
            <a:spLocks noGrp="1"/>
          </p:cNvSpPr>
          <p:nvPr>
            <p:ph type="sldNum"/>
          </p:nvPr>
        </p:nvSpPr>
        <p:spPr>
          <a:xfrm>
            <a:off x="8613720" y="6305040"/>
            <a:ext cx="455760" cy="474840"/>
          </a:xfrm>
          <a:prstGeom prst="rect">
            <a:avLst/>
          </a:prstGeom>
        </p:spPr>
        <p:txBody>
          <a:bodyPr lIns="90000" tIns="45000" rIns="90000" bIns="45000" anchor="b"/>
          <a:lstStyle/>
          <a:p>
            <a:pPr algn="ctr">
              <a:lnSpc>
                <a:spcPct val="100000"/>
              </a:lnSpc>
            </a:pPr>
            <a:fld id="{398089AE-1685-4799-A448-BD1346335EA3}" type="slidenum">
              <a:rPr lang="en-IN" sz="1200">
                <a:solidFill>
                  <a:srgbClr val="B5A989"/>
                </a:solidFill>
                <a:latin typeface="Gill Sans MT"/>
                <a:ea typeface="DejaVu Sans"/>
              </a:rPr>
              <a:pPr algn="ctr">
                <a:lnSpc>
                  <a:spcPct val="100000"/>
                </a:lnSpc>
              </a:pPr>
              <a:t>‹#›</a:t>
            </a:fld>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EA9DF-D1AA-4D28-AD9A-BE3332EE9219}" type="datetimeFigureOut">
              <a:rPr lang="en-US" smtClean="0"/>
              <a:t>2/9/2016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10842-1FB4-4257-BCC4-81A781AC91A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4.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0.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sp>
      <p:sp>
        <p:nvSpPr>
          <p:cNvPr id="492" name="CustomShape 2"/>
          <p:cNvSpPr/>
          <p:nvPr/>
        </p:nvSpPr>
        <p:spPr>
          <a:xfrm>
            <a:off x="1152000" y="274680"/>
            <a:ext cx="7918920" cy="597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pPr>
            <a:r>
              <a:rPr lang="en-IN" sz="2400" strike="noStrike">
                <a:solidFill>
                  <a:srgbClr val="000000"/>
                </a:solidFill>
                <a:latin typeface="Times New Roman"/>
                <a:ea typeface="DejaVu Sans"/>
              </a:rPr>
              <a:t>Imagine a tollbooth at a bridge. Cars passing by the booth are expected to pay a 50 cent toll. Mostly they do, but sometimes a car goes by without paying. The tollbooth keeps track of the number of cars that have gone by, and of the total amount of money collected. </a:t>
            </a:r>
            <a:endParaRPr/>
          </a:p>
          <a:p>
            <a:pPr algn="just">
              <a:lnSpc>
                <a:spcPct val="100000"/>
              </a:lnSpc>
            </a:pPr>
            <a:r>
              <a:rPr lang="en-IN" sz="2400" strike="noStrike">
                <a:solidFill>
                  <a:srgbClr val="000000"/>
                </a:solidFill>
                <a:latin typeface="Times New Roman"/>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Classes in C++</a:t>
            </a:r>
            <a:endParaRPr/>
          </a:p>
        </p:txBody>
      </p:sp>
      <p:sp>
        <p:nvSpPr>
          <p:cNvPr id="517"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buSzPct val="80000"/>
              <a:buFont typeface="Wingdings 2" charset="2"/>
              <a:buChar char=""/>
            </a:pPr>
            <a:r>
              <a:rPr lang="en-IN" sz="3200" strike="noStrike">
                <a:solidFill>
                  <a:srgbClr val="000000"/>
                </a:solidFill>
                <a:latin typeface="Gill Sans MT"/>
                <a:ea typeface="DejaVu Sans"/>
              </a:rPr>
              <a:t>Within the body, the keywords </a:t>
            </a:r>
            <a:r>
              <a:rPr lang="en-IN" sz="3200" i="1" strike="noStrike">
                <a:solidFill>
                  <a:srgbClr val="FF0000"/>
                </a:solidFill>
                <a:latin typeface="Gill Sans MT"/>
                <a:ea typeface="DejaVu Sans"/>
              </a:rPr>
              <a:t>private:</a:t>
            </a:r>
            <a:r>
              <a:rPr lang="en-IN" sz="3200" strike="noStrike">
                <a:solidFill>
                  <a:srgbClr val="000000"/>
                </a:solidFill>
                <a:latin typeface="Gill Sans MT"/>
                <a:ea typeface="DejaVu Sans"/>
              </a:rPr>
              <a:t> and </a:t>
            </a:r>
            <a:r>
              <a:rPr lang="en-IN" sz="3200" i="1" strike="noStrike">
                <a:solidFill>
                  <a:srgbClr val="FF0000"/>
                </a:solidFill>
                <a:latin typeface="Gill Sans MT"/>
                <a:ea typeface="DejaVu Sans"/>
              </a:rPr>
              <a:t>public:</a:t>
            </a:r>
            <a:r>
              <a:rPr lang="en-IN" sz="3200" strike="noStrike">
                <a:solidFill>
                  <a:srgbClr val="000000"/>
                </a:solidFill>
                <a:latin typeface="Gill Sans MT"/>
                <a:ea typeface="DejaVu Sans"/>
              </a:rPr>
              <a:t> specify the access level of the members of the class.</a:t>
            </a:r>
            <a:endParaRPr/>
          </a:p>
          <a:p>
            <a:pPr lvl="1">
              <a:lnSpc>
                <a:spcPct val="90000"/>
              </a:lnSpc>
              <a:buFont typeface="Verdana"/>
              <a:buChar char="◦"/>
            </a:pPr>
            <a:r>
              <a:rPr lang="en-IN" sz="2800" strike="noStrike">
                <a:solidFill>
                  <a:srgbClr val="000000"/>
                </a:solidFill>
                <a:latin typeface="Gill Sans MT"/>
                <a:ea typeface="DejaVu Sans"/>
              </a:rPr>
              <a:t>the default is </a:t>
            </a:r>
            <a:r>
              <a:rPr lang="en-IN" sz="2800" strike="noStrike">
                <a:solidFill>
                  <a:srgbClr val="FF0000"/>
                </a:solidFill>
                <a:latin typeface="Gill Sans MT"/>
                <a:ea typeface="DejaVu Sans"/>
              </a:rPr>
              <a:t>private</a:t>
            </a:r>
            <a:r>
              <a:rPr lang="en-IN" sz="2800" strike="noStrike">
                <a:solidFill>
                  <a:srgbClr val="000000"/>
                </a:solidFill>
                <a:latin typeface="Gill Sans MT"/>
                <a:ea typeface="DejaVu Sans"/>
              </a:rPr>
              <a:t>.</a:t>
            </a:r>
            <a:endParaRPr/>
          </a:p>
          <a:p>
            <a:pPr>
              <a:lnSpc>
                <a:spcPct val="90000"/>
              </a:lnSpc>
            </a:pPr>
            <a:endParaRPr/>
          </a:p>
          <a:p>
            <a:pPr>
              <a:lnSpc>
                <a:spcPct val="90000"/>
              </a:lnSpc>
              <a:buSzPct val="80000"/>
              <a:buFont typeface="Wingdings 2" charset="2"/>
              <a:buChar char=""/>
            </a:pPr>
            <a:r>
              <a:rPr lang="en-IN" sz="3200" strike="noStrike">
                <a:solidFill>
                  <a:srgbClr val="000000"/>
                </a:solidFill>
                <a:latin typeface="Gill Sans MT"/>
                <a:ea typeface="DejaVu Sans"/>
              </a:rPr>
              <a:t>Usually, the data members of a class are declared in the </a:t>
            </a:r>
            <a:r>
              <a:rPr lang="en-IN" sz="3200" i="1" strike="noStrike">
                <a:solidFill>
                  <a:srgbClr val="FF0000"/>
                </a:solidFill>
                <a:latin typeface="Gill Sans MT"/>
                <a:ea typeface="DejaVu Sans"/>
              </a:rPr>
              <a:t>private:</a:t>
            </a:r>
            <a:r>
              <a:rPr lang="en-IN" sz="3200" strike="noStrike">
                <a:solidFill>
                  <a:srgbClr val="000000"/>
                </a:solidFill>
                <a:latin typeface="Gill Sans MT"/>
                <a:ea typeface="DejaVu Sans"/>
              </a:rPr>
              <a:t> section of the class and the member functions are in </a:t>
            </a:r>
            <a:r>
              <a:rPr lang="en-IN" sz="3200" i="1" strike="noStrike">
                <a:solidFill>
                  <a:srgbClr val="FF0000"/>
                </a:solidFill>
                <a:latin typeface="Gill Sans MT"/>
                <a:ea typeface="DejaVu Sans"/>
              </a:rPr>
              <a:t>public:</a:t>
            </a:r>
            <a:r>
              <a:rPr lang="en-IN" sz="3200" strike="noStrike">
                <a:solidFill>
                  <a:srgbClr val="000000"/>
                </a:solidFill>
                <a:latin typeface="Gill Sans MT"/>
                <a:ea typeface="DejaVu Sans"/>
              </a:rPr>
              <a:t> section.</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Classes in C++</a:t>
            </a:r>
            <a:endParaRPr/>
          </a:p>
        </p:txBody>
      </p:sp>
      <p:sp>
        <p:nvSpPr>
          <p:cNvPr id="519" name="CustomShape 2"/>
          <p:cNvSpPr/>
          <p:nvPr/>
        </p:nvSpPr>
        <p:spPr>
          <a:xfrm>
            <a:off x="2133720" y="2209680"/>
            <a:ext cx="2970360" cy="319896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trike="noStrike">
                <a:solidFill>
                  <a:srgbClr val="000000"/>
                </a:solidFill>
                <a:latin typeface="Gill Sans MT"/>
                <a:ea typeface="DejaVu Sans"/>
              </a:rPr>
              <a:t>class </a:t>
            </a:r>
            <a:r>
              <a:rPr lang="en-IN" u="sng" strike="noStrike">
                <a:solidFill>
                  <a:srgbClr val="000000"/>
                </a:solidFill>
                <a:latin typeface="Gill Sans MT"/>
                <a:ea typeface="DejaVu Sans"/>
              </a:rPr>
              <a:t>class_name</a:t>
            </a:r>
            <a:endParaRPr/>
          </a:p>
          <a:p>
            <a:pPr>
              <a:lnSpc>
                <a:spcPct val="100000"/>
              </a:lnSpc>
            </a:pPr>
            <a:r>
              <a:rPr lang="en-IN" strike="noStrike">
                <a:solidFill>
                  <a:srgbClr val="000000"/>
                </a:solidFill>
                <a:latin typeface="Gill Sans MT"/>
                <a:ea typeface="DejaVu Sans"/>
              </a:rPr>
              <a:t>{</a:t>
            </a:r>
            <a:endParaRPr/>
          </a:p>
          <a:p>
            <a:pPr>
              <a:lnSpc>
                <a:spcPct val="100000"/>
              </a:lnSpc>
            </a:pPr>
            <a:r>
              <a:rPr lang="en-IN" strike="noStrike">
                <a:solidFill>
                  <a:srgbClr val="000000"/>
                </a:solidFill>
                <a:latin typeface="Gill Sans MT"/>
                <a:ea typeface="DejaVu Sans"/>
              </a:rPr>
              <a:t>     private:</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     public:</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a:t>
            </a:r>
            <a:endParaRPr/>
          </a:p>
        </p:txBody>
      </p:sp>
      <p:sp>
        <p:nvSpPr>
          <p:cNvPr id="520" name="Line 3"/>
          <p:cNvSpPr/>
          <p:nvPr/>
        </p:nvSpPr>
        <p:spPr>
          <a:xfrm flipH="1">
            <a:off x="3429000" y="2971800"/>
            <a:ext cx="2057400" cy="380880"/>
          </a:xfrm>
          <a:prstGeom prst="line">
            <a:avLst/>
          </a:prstGeom>
          <a:ln w="9360">
            <a:solidFill>
              <a:schemeClr val="tx1"/>
            </a:solidFill>
            <a:round/>
            <a:tailEnd type="triangle" w="med" len="med"/>
          </a:ln>
        </p:spPr>
      </p:sp>
      <p:sp>
        <p:nvSpPr>
          <p:cNvPr id="521" name="CustomShape 4"/>
          <p:cNvSpPr/>
          <p:nvPr/>
        </p:nvSpPr>
        <p:spPr>
          <a:xfrm>
            <a:off x="5562720" y="4191120"/>
            <a:ext cx="3046680" cy="637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Gill Sans MT"/>
                <a:ea typeface="DejaVu Sans"/>
              </a:rPr>
              <a:t>Public members or methods</a:t>
            </a:r>
            <a:endParaRPr/>
          </a:p>
        </p:txBody>
      </p:sp>
      <p:sp>
        <p:nvSpPr>
          <p:cNvPr id="522" name="Line 5"/>
          <p:cNvSpPr/>
          <p:nvPr/>
        </p:nvSpPr>
        <p:spPr>
          <a:xfrm flipH="1">
            <a:off x="3581280" y="4267080"/>
            <a:ext cx="1905120" cy="457200"/>
          </a:xfrm>
          <a:prstGeom prst="line">
            <a:avLst/>
          </a:prstGeom>
          <a:ln w="9360">
            <a:solidFill>
              <a:schemeClr val="tx1"/>
            </a:solidFill>
            <a:round/>
            <a:tailEnd type="triangle" w="med" len="med"/>
          </a:ln>
        </p:spPr>
      </p:sp>
      <p:sp>
        <p:nvSpPr>
          <p:cNvPr id="523" name="CustomShape 6"/>
          <p:cNvSpPr/>
          <p:nvPr/>
        </p:nvSpPr>
        <p:spPr>
          <a:xfrm>
            <a:off x="5562720" y="2743200"/>
            <a:ext cx="3046680" cy="637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Gill Sans MT"/>
                <a:ea typeface="DejaVu Sans"/>
              </a:rPr>
              <a:t>private members or methods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Classes in C++</a:t>
            </a:r>
            <a:endParaRPr/>
          </a:p>
        </p:txBody>
      </p:sp>
      <p:sp>
        <p:nvSpPr>
          <p:cNvPr id="525"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buSzPct val="80000"/>
              <a:buFont typeface="Wingdings 2" charset="2"/>
              <a:buChar char=""/>
            </a:pPr>
            <a:r>
              <a:rPr lang="en-IN" sz="2800" strike="noStrike">
                <a:solidFill>
                  <a:srgbClr val="000000"/>
                </a:solidFill>
                <a:latin typeface="Gill Sans MT"/>
                <a:ea typeface="DejaVu Sans"/>
              </a:rPr>
              <a:t>Member access specifiers</a:t>
            </a:r>
            <a:endParaRPr/>
          </a:p>
          <a:p>
            <a:pPr lvl="1">
              <a:lnSpc>
                <a:spcPct val="80000"/>
              </a:lnSpc>
              <a:buFont typeface="Verdana"/>
              <a:buChar char="◦"/>
            </a:pPr>
            <a:r>
              <a:rPr lang="en-IN" sz="2800" strike="noStrike">
                <a:solidFill>
                  <a:srgbClr val="000000"/>
                </a:solidFill>
                <a:latin typeface="Gill Sans MT"/>
                <a:ea typeface="DejaVu Sans"/>
              </a:rPr>
              <a:t>public: </a:t>
            </a:r>
            <a:endParaRPr/>
          </a:p>
          <a:p>
            <a:pPr lvl="2">
              <a:lnSpc>
                <a:spcPct val="80000"/>
              </a:lnSpc>
              <a:buFont typeface="Wingdings 2" charset="2"/>
              <a:buChar char=""/>
            </a:pPr>
            <a:r>
              <a:rPr lang="en-IN" sz="2400" strike="noStrike">
                <a:solidFill>
                  <a:srgbClr val="000000"/>
                </a:solidFill>
                <a:latin typeface="Gill Sans MT"/>
                <a:ea typeface="DejaVu Sans"/>
              </a:rPr>
              <a:t>can be accessed outside the class directly.</a:t>
            </a:r>
            <a:endParaRPr/>
          </a:p>
          <a:p>
            <a:pPr lvl="3">
              <a:lnSpc>
                <a:spcPct val="80000"/>
              </a:lnSpc>
              <a:buFont typeface="Wingdings 2" charset="2"/>
              <a:buChar char=""/>
            </a:pPr>
            <a:r>
              <a:rPr lang="en-IN" sz="2400" strike="noStrike">
                <a:solidFill>
                  <a:srgbClr val="000000"/>
                </a:solidFill>
                <a:latin typeface="Gill Sans MT"/>
                <a:ea typeface="DejaVu Sans"/>
              </a:rPr>
              <a:t>The public stuff is </a:t>
            </a:r>
            <a:r>
              <a:rPr lang="en-IN" sz="2400" i="1" strike="noStrike">
                <a:solidFill>
                  <a:srgbClr val="000000"/>
                </a:solidFill>
                <a:latin typeface="Gill Sans MT"/>
                <a:ea typeface="DejaVu Sans"/>
              </a:rPr>
              <a:t>the interface</a:t>
            </a:r>
            <a:r>
              <a:rPr lang="en-IN" sz="2400" strike="noStrike">
                <a:solidFill>
                  <a:srgbClr val="000000"/>
                </a:solidFill>
                <a:latin typeface="Gill Sans MT"/>
                <a:ea typeface="DejaVu Sans"/>
              </a:rPr>
              <a:t>.</a:t>
            </a:r>
            <a:endParaRPr/>
          </a:p>
          <a:p>
            <a:pPr>
              <a:lnSpc>
                <a:spcPct val="80000"/>
              </a:lnSpc>
            </a:pPr>
            <a:endParaRPr/>
          </a:p>
          <a:p>
            <a:pPr lvl="1">
              <a:lnSpc>
                <a:spcPct val="80000"/>
              </a:lnSpc>
              <a:buFont typeface="Verdana"/>
              <a:buChar char="◦"/>
            </a:pPr>
            <a:r>
              <a:rPr lang="en-IN" sz="2800" strike="noStrike">
                <a:solidFill>
                  <a:srgbClr val="000000"/>
                </a:solidFill>
                <a:latin typeface="Gill Sans MT"/>
                <a:ea typeface="DejaVu Sans"/>
              </a:rPr>
              <a:t>private:</a:t>
            </a:r>
            <a:endParaRPr/>
          </a:p>
          <a:p>
            <a:pPr lvl="2">
              <a:lnSpc>
                <a:spcPct val="80000"/>
              </a:lnSpc>
              <a:buFont typeface="Wingdings 2" charset="2"/>
              <a:buChar char=""/>
            </a:pPr>
            <a:r>
              <a:rPr lang="en-IN" sz="2400" strike="noStrike">
                <a:solidFill>
                  <a:srgbClr val="000000"/>
                </a:solidFill>
                <a:latin typeface="Gill Sans MT"/>
                <a:ea typeface="DejaVu Sans"/>
              </a:rPr>
              <a:t>Accessible only to member functions of class</a:t>
            </a:r>
            <a:endParaRPr/>
          </a:p>
          <a:p>
            <a:pPr lvl="2">
              <a:lnSpc>
                <a:spcPct val="80000"/>
              </a:lnSpc>
              <a:buFont typeface="Wingdings 2" charset="2"/>
              <a:buChar char=""/>
            </a:pPr>
            <a:r>
              <a:rPr lang="en-IN" sz="2400" strike="noStrike">
                <a:solidFill>
                  <a:srgbClr val="000000"/>
                </a:solidFill>
                <a:latin typeface="Gill Sans MT"/>
                <a:ea typeface="DejaVu Sans"/>
              </a:rPr>
              <a:t>Private members and methods are for internal</a:t>
            </a:r>
            <a:r>
              <a:rPr lang="en-IN" strike="noStrike">
                <a:solidFill>
                  <a:srgbClr val="000000"/>
                </a:solidFill>
                <a:latin typeface="Gill Sans MT"/>
                <a:ea typeface="DejaVu Sans"/>
              </a:rPr>
              <a:t> </a:t>
            </a:r>
            <a:r>
              <a:rPr lang="en-IN" sz="2400" strike="noStrike">
                <a:solidFill>
                  <a:srgbClr val="000000"/>
                </a:solidFill>
                <a:latin typeface="Gill Sans MT"/>
                <a:ea typeface="DejaVu Sans"/>
              </a:rPr>
              <a:t>use only.</a:t>
            </a:r>
            <a:endParaRPr/>
          </a:p>
          <a:p>
            <a:pPr>
              <a:lnSpc>
                <a:spcPct val="8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sp>
      <p:sp>
        <p:nvSpPr>
          <p:cNvPr id="527"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sp>
      <p:pic>
        <p:nvPicPr>
          <p:cNvPr id="528" name="Picture 3"/>
          <p:cNvPicPr/>
          <p:nvPr/>
        </p:nvPicPr>
        <p:blipFill>
          <a:blip r:embed="rId2"/>
          <a:stretch/>
        </p:blipFill>
        <p:spPr>
          <a:xfrm>
            <a:off x="2209680" y="542880"/>
            <a:ext cx="4951440" cy="5770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sp>
      <p:sp>
        <p:nvSpPr>
          <p:cNvPr id="530"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sp>
      <p:pic>
        <p:nvPicPr>
          <p:cNvPr id="531" name="Picture 2"/>
          <p:cNvPicPr/>
          <p:nvPr/>
        </p:nvPicPr>
        <p:blipFill>
          <a:blip r:embed="rId2"/>
          <a:stretch/>
        </p:blipFill>
        <p:spPr>
          <a:xfrm>
            <a:off x="2666880" y="747720"/>
            <a:ext cx="4418280" cy="60325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sp>
      <p:sp>
        <p:nvSpPr>
          <p:cNvPr id="533"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sp>
      <p:pic>
        <p:nvPicPr>
          <p:cNvPr id="534" name="Picture 2"/>
          <p:cNvPicPr/>
          <p:nvPr/>
        </p:nvPicPr>
        <p:blipFill>
          <a:blip r:embed="rId2"/>
          <a:stretch/>
        </p:blipFill>
        <p:spPr>
          <a:xfrm>
            <a:off x="1714680" y="0"/>
            <a:ext cx="5142240" cy="6856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a:blipFill>
        <a:effectLst/>
      </p:bgPr>
    </p:bg>
    <p:spTree>
      <p:nvGrpSpPr>
        <p:cNvPr id="1" name=""/>
        <p:cNvGrpSpPr/>
        <p:nvPr/>
      </p:nvGrpSpPr>
      <p:grpSpPr>
        <a:xfrm>
          <a:off x="0" y="0"/>
          <a:ext cx="0" cy="0"/>
          <a:chOff x="0" y="0"/>
          <a:chExt cx="0" cy="0"/>
        </a:xfrm>
      </p:grpSpPr>
      <p:sp>
        <p:nvSpPr>
          <p:cNvPr id="535" name="TextShape 1"/>
          <p:cNvSpPr txBox="1"/>
          <p:nvPr/>
        </p:nvSpPr>
        <p:spPr>
          <a:xfrm>
            <a:off x="1434960" y="274320"/>
            <a:ext cx="7498080" cy="1143000"/>
          </a:xfrm>
          <a:prstGeom prst="rect">
            <a:avLst/>
          </a:prstGeom>
          <a:noFill/>
          <a:ln>
            <a:noFill/>
          </a:ln>
        </p:spPr>
        <p:txBody>
          <a:bodyPr lIns="90000" tIns="45000" rIns="90000" bIns="45000" anchor="ctr"/>
          <a:lstStyle/>
          <a:p>
            <a:pPr>
              <a:lnSpc>
                <a:spcPct val="100000"/>
              </a:lnSpc>
            </a:pPr>
            <a:r>
              <a:rPr lang="en-US" sz="4300" b="1">
                <a:solidFill>
                  <a:srgbClr val="572314"/>
                </a:solidFill>
                <a:latin typeface="Gill Sans MT"/>
              </a:rPr>
              <a:t>Access specifiers
</a:t>
            </a:r>
            <a:endParaRPr/>
          </a:p>
        </p:txBody>
      </p:sp>
      <p:sp>
        <p:nvSpPr>
          <p:cNvPr id="536" name="TextShape 2"/>
          <p:cNvSpPr txBox="1"/>
          <p:nvPr/>
        </p:nvSpPr>
        <p:spPr>
          <a:xfrm>
            <a:off x="5276880" y="1143000"/>
            <a:ext cx="3657600" cy="541008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p:txBody>
      </p:sp>
      <p:pic>
        <p:nvPicPr>
          <p:cNvPr id="537" name="Picture 536"/>
          <p:cNvPicPr/>
          <p:nvPr/>
        </p:nvPicPr>
        <p:blipFill>
          <a:blip r:embed="rId4"/>
          <a:stretch/>
        </p:blipFill>
        <p:spPr>
          <a:xfrm>
            <a:off x="-12600" y="1079640"/>
            <a:ext cx="9300960" cy="5229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a:blipFill>
        <a:effectLst/>
      </p:bgPr>
    </p:bg>
    <p:spTree>
      <p:nvGrpSpPr>
        <p:cNvPr id="1" name=""/>
        <p:cNvGrpSpPr/>
        <p:nvPr/>
      </p:nvGrpSpPr>
      <p:grpSpPr>
        <a:xfrm>
          <a:off x="0" y="0"/>
          <a:ext cx="0" cy="0"/>
          <a:chOff x="0" y="0"/>
          <a:chExt cx="0" cy="0"/>
        </a:xfrm>
      </p:grpSpPr>
      <p:sp>
        <p:nvSpPr>
          <p:cNvPr id="538" name="TextShape 1"/>
          <p:cNvSpPr txBox="1"/>
          <p:nvPr/>
        </p:nvSpPr>
        <p:spPr>
          <a:xfrm>
            <a:off x="1434960" y="274320"/>
            <a:ext cx="7498080" cy="1143000"/>
          </a:xfrm>
          <a:prstGeom prst="rect">
            <a:avLst/>
          </a:prstGeom>
          <a:noFill/>
          <a:ln>
            <a:noFill/>
          </a:ln>
        </p:spPr>
        <p:txBody>
          <a:bodyPr lIns="0" tIns="16560" rIns="0" bIns="0" anchor="ctr"/>
          <a:lstStyle/>
          <a:p>
            <a:pPr>
              <a:lnSpc>
                <a:spcPct val="97000"/>
              </a:lnSpc>
            </a:pPr>
            <a:r>
              <a:rPr lang="en-US" sz="4300" b="1">
                <a:solidFill>
                  <a:srgbClr val="572314"/>
                </a:solidFill>
                <a:latin typeface="Gill Sans MT"/>
              </a:rPr>
              <a:t>Access specifiers</a:t>
            </a:r>
            <a:endParaRPr/>
          </a:p>
        </p:txBody>
      </p:sp>
      <p:pic>
        <p:nvPicPr>
          <p:cNvPr id="539" name="Picture 538"/>
          <p:cNvPicPr/>
          <p:nvPr/>
        </p:nvPicPr>
        <p:blipFill>
          <a:blip r:embed="rId4"/>
          <a:stretch/>
        </p:blipFill>
        <p:spPr>
          <a:xfrm>
            <a:off x="3240" y="1368360"/>
            <a:ext cx="9144000" cy="5140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Class Example</a:t>
            </a:r>
            <a:endParaRPr/>
          </a:p>
        </p:txBody>
      </p:sp>
      <p:sp>
        <p:nvSpPr>
          <p:cNvPr id="541"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80000"/>
              <a:buFont typeface="Wingdings 2" charset="2"/>
              <a:buChar char=""/>
            </a:pPr>
            <a:r>
              <a:rPr lang="en-IN" sz="3200" strike="noStrike">
                <a:solidFill>
                  <a:srgbClr val="000000"/>
                </a:solidFill>
                <a:latin typeface="Gill Sans MT"/>
                <a:ea typeface="DejaVu Sans"/>
              </a:rPr>
              <a:t>This class example shows how we can encapsulate (gather) a circle information into one package (unit or class) </a:t>
            </a:r>
            <a:endParaRPr/>
          </a:p>
        </p:txBody>
      </p:sp>
      <p:sp>
        <p:nvSpPr>
          <p:cNvPr id="542" name="CustomShape 3"/>
          <p:cNvSpPr/>
          <p:nvPr/>
        </p:nvSpPr>
        <p:spPr>
          <a:xfrm>
            <a:off x="1066680" y="3375360"/>
            <a:ext cx="4418280" cy="28328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trike="noStrike">
                <a:solidFill>
                  <a:srgbClr val="000000"/>
                </a:solidFill>
                <a:latin typeface="Gill Sans MT"/>
                <a:ea typeface="DejaVu Sans"/>
              </a:rPr>
              <a:t>class Circle</a:t>
            </a:r>
            <a:endParaRPr/>
          </a:p>
          <a:p>
            <a:pPr>
              <a:lnSpc>
                <a:spcPct val="100000"/>
              </a:lnSpc>
            </a:pPr>
            <a:r>
              <a:rPr lang="en-IN" strike="noStrike">
                <a:solidFill>
                  <a:srgbClr val="000000"/>
                </a:solidFill>
                <a:latin typeface="Gill Sans MT"/>
                <a:ea typeface="DejaVu Sans"/>
              </a:rPr>
              <a:t>{</a:t>
            </a:r>
            <a:endParaRPr/>
          </a:p>
          <a:p>
            <a:pPr>
              <a:lnSpc>
                <a:spcPct val="100000"/>
              </a:lnSpc>
            </a:pPr>
            <a:r>
              <a:rPr lang="en-IN" strike="noStrike">
                <a:solidFill>
                  <a:srgbClr val="000000"/>
                </a:solidFill>
                <a:latin typeface="Gill Sans MT"/>
                <a:ea typeface="DejaVu Sans"/>
              </a:rPr>
              <a:t>     private:</a:t>
            </a:r>
            <a:endParaRPr/>
          </a:p>
          <a:p>
            <a:pPr>
              <a:lnSpc>
                <a:spcPct val="100000"/>
              </a:lnSpc>
            </a:pPr>
            <a:r>
              <a:rPr lang="en-IN" strike="noStrike">
                <a:solidFill>
                  <a:srgbClr val="000000"/>
                </a:solidFill>
                <a:latin typeface="Gill Sans MT"/>
                <a:ea typeface="DejaVu Sans"/>
              </a:rPr>
              <a:t>	double radius;</a:t>
            </a:r>
            <a:endParaRPr/>
          </a:p>
          <a:p>
            <a:pPr>
              <a:lnSpc>
                <a:spcPct val="100000"/>
              </a:lnSpc>
            </a:pPr>
            <a:r>
              <a:rPr lang="en-IN" strike="noStrike">
                <a:solidFill>
                  <a:srgbClr val="000000"/>
                </a:solidFill>
                <a:latin typeface="Gill Sans MT"/>
                <a:ea typeface="DejaVu Sans"/>
              </a:rPr>
              <a:t>     public:</a:t>
            </a:r>
            <a:endParaRPr/>
          </a:p>
          <a:p>
            <a:pPr>
              <a:lnSpc>
                <a:spcPct val="100000"/>
              </a:lnSpc>
            </a:pPr>
            <a:r>
              <a:rPr lang="en-IN" strike="noStrike">
                <a:solidFill>
                  <a:srgbClr val="000000"/>
                </a:solidFill>
                <a:latin typeface="Gill Sans MT"/>
                <a:ea typeface="DejaVu Sans"/>
              </a:rPr>
              <a:t>	void setRadius(double r);	double getDiameter();</a:t>
            </a:r>
            <a:endParaRPr/>
          </a:p>
          <a:p>
            <a:pPr>
              <a:lnSpc>
                <a:spcPct val="100000"/>
              </a:lnSpc>
            </a:pPr>
            <a:r>
              <a:rPr lang="en-IN" strike="noStrike">
                <a:solidFill>
                  <a:srgbClr val="000000"/>
                </a:solidFill>
                <a:latin typeface="Gill Sans MT"/>
                <a:ea typeface="DejaVu Sans"/>
              </a:rPr>
              <a:t>	double getArea();</a:t>
            </a:r>
            <a:endParaRPr/>
          </a:p>
          <a:p>
            <a:pPr>
              <a:lnSpc>
                <a:spcPct val="100000"/>
              </a:lnSpc>
            </a:pPr>
            <a:r>
              <a:rPr lang="en-IN" strike="noStrike">
                <a:solidFill>
                  <a:srgbClr val="000000"/>
                </a:solidFill>
                <a:latin typeface="Gill Sans MT"/>
                <a:ea typeface="DejaVu Sans"/>
              </a:rPr>
              <a:t>	double getCircumference();</a:t>
            </a:r>
            <a:endParaRPr/>
          </a:p>
          <a:p>
            <a:pPr>
              <a:lnSpc>
                <a:spcPct val="100000"/>
              </a:lnSpc>
            </a:pPr>
            <a:r>
              <a:rPr lang="en-IN" strike="noStrike">
                <a:solidFill>
                  <a:srgbClr val="000000"/>
                </a:solidFill>
                <a:latin typeface="Gill Sans MT"/>
                <a:ea typeface="DejaVu Sans"/>
              </a:rPr>
              <a:t>};</a:t>
            </a:r>
            <a:endParaRPr/>
          </a:p>
        </p:txBody>
      </p:sp>
      <p:sp>
        <p:nvSpPr>
          <p:cNvPr id="543" name="Line 4"/>
          <p:cNvSpPr/>
          <p:nvPr/>
        </p:nvSpPr>
        <p:spPr>
          <a:xfrm flipV="1">
            <a:off x="3581280" y="3581280"/>
            <a:ext cx="2133720" cy="914400"/>
          </a:xfrm>
          <a:prstGeom prst="line">
            <a:avLst/>
          </a:prstGeom>
          <a:ln w="9360">
            <a:solidFill>
              <a:schemeClr val="tx1"/>
            </a:solidFill>
            <a:round/>
            <a:tailEnd type="triangle" w="med" len="med"/>
          </a:ln>
        </p:spPr>
      </p:sp>
      <p:sp>
        <p:nvSpPr>
          <p:cNvPr id="544" name="CustomShape 5"/>
          <p:cNvSpPr/>
          <p:nvPr/>
        </p:nvSpPr>
        <p:spPr>
          <a:xfrm>
            <a:off x="5711760" y="3084480"/>
            <a:ext cx="3430800" cy="15487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600" strike="noStrike">
                <a:solidFill>
                  <a:srgbClr val="000000"/>
                </a:solidFill>
                <a:latin typeface="Gill Sans MT"/>
                <a:ea typeface="DejaVu Sans"/>
              </a:rPr>
              <a:t>No need for others classes to access and retrieve its value directly. The</a:t>
            </a:r>
            <a:endParaRPr/>
          </a:p>
          <a:p>
            <a:pPr>
              <a:lnSpc>
                <a:spcPct val="100000"/>
              </a:lnSpc>
            </a:pPr>
            <a:r>
              <a:rPr lang="en-IN" sz="1600" strike="noStrike">
                <a:solidFill>
                  <a:srgbClr val="000000"/>
                </a:solidFill>
                <a:latin typeface="Gill Sans MT"/>
                <a:ea typeface="DejaVu Sans"/>
              </a:rPr>
              <a:t>class methods are responsible for</a:t>
            </a:r>
            <a:endParaRPr/>
          </a:p>
          <a:p>
            <a:pPr>
              <a:lnSpc>
                <a:spcPct val="100000"/>
              </a:lnSpc>
            </a:pPr>
            <a:r>
              <a:rPr lang="en-IN" sz="1600" strike="noStrike">
                <a:solidFill>
                  <a:srgbClr val="000000"/>
                </a:solidFill>
                <a:latin typeface="Gill Sans MT"/>
                <a:ea typeface="DejaVu Sans"/>
              </a:rPr>
              <a:t>that only.</a:t>
            </a:r>
            <a:endParaRPr/>
          </a:p>
        </p:txBody>
      </p:sp>
      <p:sp>
        <p:nvSpPr>
          <p:cNvPr id="545" name="CustomShape 6"/>
          <p:cNvSpPr/>
          <p:nvPr/>
        </p:nvSpPr>
        <p:spPr>
          <a:xfrm>
            <a:off x="4800600" y="4952880"/>
            <a:ext cx="227160" cy="912960"/>
          </a:xfrm>
          <a:prstGeom prst="rightBrace">
            <a:avLst>
              <a:gd name="adj1" fmla="val 33333"/>
              <a:gd name="adj2" fmla="val 50000"/>
            </a:avLst>
          </a:prstGeom>
          <a:noFill/>
          <a:ln w="9360">
            <a:solidFill>
              <a:schemeClr val="tx1"/>
            </a:solidFill>
            <a:round/>
          </a:ln>
        </p:spPr>
        <p:style>
          <a:lnRef idx="0">
            <a:scrgbClr r="0" g="0" b="0"/>
          </a:lnRef>
          <a:fillRef idx="0">
            <a:scrgbClr r="0" g="0" b="0"/>
          </a:fillRef>
          <a:effectRef idx="0">
            <a:scrgbClr r="0" g="0" b="0"/>
          </a:effectRef>
          <a:fontRef idx="minor"/>
        </p:style>
      </p:sp>
      <p:sp>
        <p:nvSpPr>
          <p:cNvPr id="546" name="Line 7"/>
          <p:cNvSpPr/>
          <p:nvPr/>
        </p:nvSpPr>
        <p:spPr>
          <a:xfrm flipV="1">
            <a:off x="5029200" y="5105160"/>
            <a:ext cx="761760" cy="304920"/>
          </a:xfrm>
          <a:prstGeom prst="line">
            <a:avLst/>
          </a:prstGeom>
          <a:ln w="9360">
            <a:solidFill>
              <a:schemeClr val="tx1"/>
            </a:solidFill>
            <a:round/>
            <a:tailEnd type="triangle" w="med" len="med"/>
          </a:ln>
        </p:spPr>
      </p:sp>
      <p:sp>
        <p:nvSpPr>
          <p:cNvPr id="547" name="CustomShape 8"/>
          <p:cNvSpPr/>
          <p:nvPr/>
        </p:nvSpPr>
        <p:spPr>
          <a:xfrm>
            <a:off x="5775480" y="4684680"/>
            <a:ext cx="2986200" cy="365400"/>
          </a:xfrm>
          <a:prstGeom prst="rect">
            <a:avLst/>
          </a:prstGeom>
          <a:noFill/>
          <a:ln w="9360">
            <a:noFill/>
          </a:ln>
        </p:spPr>
        <p:style>
          <a:lnRef idx="0">
            <a:scrgbClr r="0" g="0" b="0"/>
          </a:lnRef>
          <a:fillRef idx="0">
            <a:scrgbClr r="0" g="0" b="0"/>
          </a:fillRef>
          <a:effectRef idx="0">
            <a:scrgbClr r="0" g="0" b="0"/>
          </a:effectRef>
          <a:fontRef idx="minor"/>
        </p:style>
      </p:sp>
      <p:sp>
        <p:nvSpPr>
          <p:cNvPr id="548" name="CustomShape 9"/>
          <p:cNvSpPr/>
          <p:nvPr/>
        </p:nvSpPr>
        <p:spPr>
          <a:xfrm>
            <a:off x="5283720" y="4836960"/>
            <a:ext cx="4125600" cy="9122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trike="noStrike">
                <a:solidFill>
                  <a:srgbClr val="000000"/>
                </a:solidFill>
                <a:latin typeface="Gill Sans MT"/>
                <a:ea typeface="DejaVu Sans"/>
              </a:rPr>
              <a:t>They are accessible from outside</a:t>
            </a:r>
            <a:endParaRPr/>
          </a:p>
          <a:p>
            <a:pPr>
              <a:lnSpc>
                <a:spcPct val="100000"/>
              </a:lnSpc>
            </a:pPr>
            <a:r>
              <a:rPr lang="en-IN" strike="noStrike">
                <a:solidFill>
                  <a:srgbClr val="000000"/>
                </a:solidFill>
                <a:latin typeface="Gill Sans MT"/>
                <a:ea typeface="DejaVu Sans"/>
              </a:rPr>
              <a:t>the class, and they can access the</a:t>
            </a:r>
            <a:endParaRPr/>
          </a:p>
          <a:p>
            <a:pPr>
              <a:lnSpc>
                <a:spcPct val="100000"/>
              </a:lnSpc>
            </a:pPr>
            <a:r>
              <a:rPr lang="en-IN" strike="noStrike">
                <a:solidFill>
                  <a:srgbClr val="000000"/>
                </a:solidFill>
                <a:latin typeface="Gill Sans MT"/>
                <a:ea typeface="DejaVu Sans"/>
              </a:rPr>
              <a:t>member (radius)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a:blipFill>
        <a:effectLst/>
      </p:bgPr>
    </p:bg>
    <p:spTree>
      <p:nvGrpSpPr>
        <p:cNvPr id="1" name=""/>
        <p:cNvGrpSpPr/>
        <p:nvPr/>
      </p:nvGrpSpPr>
      <p:grpSpPr>
        <a:xfrm>
          <a:off x="0" y="0"/>
          <a:ext cx="0" cy="0"/>
          <a:chOff x="0" y="0"/>
          <a:chExt cx="0" cy="0"/>
        </a:xfrm>
      </p:grpSpPr>
      <p:sp>
        <p:nvSpPr>
          <p:cNvPr id="549" name="CustomShape 1"/>
          <p:cNvSpPr/>
          <p:nvPr/>
        </p:nvSpPr>
        <p:spPr>
          <a:xfrm>
            <a:off x="7343640" y="1413000"/>
            <a:ext cx="1800360" cy="2447640"/>
          </a:xfrm>
          <a:prstGeom prst="rect">
            <a:avLst/>
          </a:prstGeom>
          <a:solidFill>
            <a:srgbClr val="3891A7"/>
          </a:solidFill>
          <a:ln w="9360">
            <a:solidFill>
              <a:srgbClr val="000000"/>
            </a:solidFill>
            <a:miter/>
          </a:ln>
        </p:spPr>
        <p:style>
          <a:lnRef idx="0">
            <a:scrgbClr r="0" g="0" b="0"/>
          </a:lnRef>
          <a:fillRef idx="0">
            <a:scrgbClr r="0" g="0" b="0"/>
          </a:fillRef>
          <a:effectRef idx="0">
            <a:scrgbClr r="0" g="0" b="0"/>
          </a:effectRef>
          <a:fontRef idx="minor"/>
        </p:style>
      </p:sp>
      <p:sp>
        <p:nvSpPr>
          <p:cNvPr id="550" name="CustomShape 2"/>
          <p:cNvSpPr/>
          <p:nvPr/>
        </p:nvSpPr>
        <p:spPr>
          <a:xfrm>
            <a:off x="2192400" y="260280"/>
            <a:ext cx="4141440" cy="577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3200">
                <a:solidFill>
                  <a:srgbClr val="000000"/>
                </a:solidFill>
                <a:latin typeface="Gill Sans MT"/>
              </a:rPr>
              <a:t>Defining the Class  </a:t>
            </a:r>
            <a:endParaRPr/>
          </a:p>
        </p:txBody>
      </p:sp>
      <p:sp>
        <p:nvSpPr>
          <p:cNvPr id="551" name="CustomShape 3"/>
          <p:cNvSpPr/>
          <p:nvPr/>
        </p:nvSpPr>
        <p:spPr>
          <a:xfrm>
            <a:off x="360360" y="1295280"/>
            <a:ext cx="7056360" cy="1187640"/>
          </a:xfrm>
          <a:prstGeom prst="rect">
            <a:avLst/>
          </a:prstGeom>
          <a:noFill/>
          <a:ln>
            <a:noFill/>
          </a:ln>
        </p:spPr>
        <p:style>
          <a:lnRef idx="0">
            <a:scrgbClr r="0" g="0" b="0"/>
          </a:lnRef>
          <a:fillRef idx="0">
            <a:scrgbClr r="0" g="0" b="0"/>
          </a:fillRef>
          <a:effectRef idx="0">
            <a:scrgbClr r="0" g="0" b="0"/>
          </a:effectRef>
          <a:fontRef idx="minor"/>
        </p:style>
      </p:sp>
      <p:sp>
        <p:nvSpPr>
          <p:cNvPr id="552" name="CustomShape 4"/>
          <p:cNvSpPr/>
          <p:nvPr/>
        </p:nvSpPr>
        <p:spPr>
          <a:xfrm>
            <a:off x="7431120" y="1700280"/>
            <a:ext cx="1512720" cy="576360"/>
          </a:xfrm>
          <a:prstGeom prst="rect">
            <a:avLst/>
          </a:prstGeom>
          <a:solidFill>
            <a:srgbClr val="3891A7"/>
          </a:solid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IN">
                <a:solidFill>
                  <a:srgbClr val="000000"/>
                </a:solidFill>
                <a:latin typeface="Gill Sans MT"/>
              </a:rPr>
              <a:t>somedata</a:t>
            </a:r>
            <a:endParaRPr/>
          </a:p>
        </p:txBody>
      </p:sp>
      <p:sp>
        <p:nvSpPr>
          <p:cNvPr id="553" name="CustomShape 5"/>
          <p:cNvSpPr/>
          <p:nvPr/>
        </p:nvSpPr>
        <p:spPr>
          <a:xfrm>
            <a:off x="7443720" y="2276640"/>
            <a:ext cx="1513080" cy="1152360"/>
          </a:xfrm>
          <a:prstGeom prst="rect">
            <a:avLst/>
          </a:prstGeom>
          <a:solidFill>
            <a:srgbClr val="3891A7"/>
          </a:solid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endParaRPr/>
          </a:p>
          <a:p>
            <a:pPr algn="ctr">
              <a:lnSpc>
                <a:spcPct val="100000"/>
              </a:lnSpc>
            </a:pPr>
            <a:endParaRPr/>
          </a:p>
          <a:p>
            <a:pPr algn="ctr">
              <a:lnSpc>
                <a:spcPct val="100000"/>
              </a:lnSpc>
            </a:pPr>
            <a:r>
              <a:rPr lang="en-IN">
                <a:solidFill>
                  <a:srgbClr val="000000"/>
                </a:solidFill>
                <a:latin typeface="Gill Sans MT"/>
              </a:rPr>
              <a:t>setdata)(d)</a:t>
            </a:r>
            <a:endParaRPr/>
          </a:p>
          <a:p>
            <a:pPr algn="ctr">
              <a:lnSpc>
                <a:spcPct val="100000"/>
              </a:lnSpc>
            </a:pPr>
            <a:r>
              <a:rPr lang="en-IN">
                <a:solidFill>
                  <a:srgbClr val="000000"/>
                </a:solidFill>
                <a:latin typeface="Gill Sans MT"/>
              </a:rPr>
              <a:t>showdata()</a:t>
            </a:r>
            <a:endParaRPr/>
          </a:p>
        </p:txBody>
      </p:sp>
      <p:sp>
        <p:nvSpPr>
          <p:cNvPr id="554" name="CustomShape 6"/>
          <p:cNvSpPr/>
          <p:nvPr/>
        </p:nvSpPr>
        <p:spPr>
          <a:xfrm>
            <a:off x="7728120" y="1052640"/>
            <a:ext cx="6195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a:solidFill>
                  <a:srgbClr val="FEB80A"/>
                </a:solidFill>
                <a:latin typeface="Gill Sans MT"/>
              </a:rPr>
              <a:t>test</a:t>
            </a:r>
            <a:endParaRPr/>
          </a:p>
        </p:txBody>
      </p:sp>
      <p:sp>
        <p:nvSpPr>
          <p:cNvPr id="555" name="CustomShape 7"/>
          <p:cNvSpPr/>
          <p:nvPr/>
        </p:nvSpPr>
        <p:spPr>
          <a:xfrm>
            <a:off x="6361200" y="2852640"/>
            <a:ext cx="4701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a:solidFill>
                  <a:srgbClr val="FEB80A"/>
                </a:solidFill>
                <a:latin typeface="Gill Sans MT"/>
              </a:rPr>
              <a:t>50</a:t>
            </a:r>
            <a:endParaRPr/>
          </a:p>
        </p:txBody>
      </p:sp>
      <p:sp>
        <p:nvSpPr>
          <p:cNvPr id="556" name="Line 8"/>
          <p:cNvSpPr/>
          <p:nvPr/>
        </p:nvSpPr>
        <p:spPr>
          <a:xfrm>
            <a:off x="6791400" y="3030480"/>
            <a:ext cx="720720" cy="1800"/>
          </a:xfrm>
          <a:prstGeom prst="line">
            <a:avLst/>
          </a:prstGeom>
          <a:ln w="9360">
            <a:solidFill>
              <a:srgbClr val="000000"/>
            </a:solidFill>
            <a:round/>
            <a:tailEnd type="triangle" w="med" len="med"/>
          </a:ln>
        </p:spPr>
      </p:sp>
      <p:sp>
        <p:nvSpPr>
          <p:cNvPr id="557" name="Line 9"/>
          <p:cNvSpPr/>
          <p:nvPr/>
        </p:nvSpPr>
        <p:spPr>
          <a:xfrm flipH="1" flipV="1">
            <a:off x="8315280" y="2131560"/>
            <a:ext cx="362160" cy="722520"/>
          </a:xfrm>
          <a:prstGeom prst="line">
            <a:avLst/>
          </a:prstGeom>
          <a:ln w="9360">
            <a:solidFill>
              <a:srgbClr val="000000"/>
            </a:solidFill>
            <a:round/>
            <a:tailEnd type="triangle" w="med" len="med"/>
          </a:ln>
        </p:spPr>
      </p:sp>
      <p:sp>
        <p:nvSpPr>
          <p:cNvPr id="558" name="Line 10"/>
          <p:cNvSpPr/>
          <p:nvPr/>
        </p:nvSpPr>
        <p:spPr>
          <a:xfrm>
            <a:off x="8388360" y="3357720"/>
            <a:ext cx="1440" cy="1079280"/>
          </a:xfrm>
          <a:prstGeom prst="line">
            <a:avLst/>
          </a:prstGeom>
          <a:ln w="9360">
            <a:solidFill>
              <a:srgbClr val="000000"/>
            </a:solidFill>
            <a:round/>
            <a:tailEnd type="triangle" w="med" len="med"/>
          </a:ln>
        </p:spPr>
      </p:sp>
      <p:sp>
        <p:nvSpPr>
          <p:cNvPr id="559" name="CustomShape 11"/>
          <p:cNvSpPr/>
          <p:nvPr/>
        </p:nvSpPr>
        <p:spPr>
          <a:xfrm rot="10800000" flipH="1" flipV="1">
            <a:off x="8200080" y="3429360"/>
            <a:ext cx="770040" cy="1439640"/>
          </a:xfrm>
          <a:prstGeom prst="rect">
            <a:avLst/>
          </a:pr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560" name="CustomShape 12"/>
          <p:cNvSpPr/>
          <p:nvPr/>
        </p:nvSpPr>
        <p:spPr>
          <a:xfrm>
            <a:off x="8145360" y="4421160"/>
            <a:ext cx="470160" cy="364680"/>
          </a:xfrm>
          <a:prstGeom prst="rect">
            <a:avLst/>
          </a:prstGeom>
          <a:noFill/>
          <a:ln w="93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a:solidFill>
                  <a:srgbClr val="FEB80A"/>
                </a:solidFill>
                <a:latin typeface="Gill Sans MT"/>
              </a:rPr>
              <a:t>50</a:t>
            </a:r>
            <a:endParaRPr/>
          </a:p>
        </p:txBody>
      </p:sp>
      <p:pic>
        <p:nvPicPr>
          <p:cNvPr id="561" name="Picture 560"/>
          <p:cNvPicPr/>
          <p:nvPr/>
        </p:nvPicPr>
        <p:blipFill>
          <a:blip r:embed="rId4"/>
          <a:stretch/>
        </p:blipFill>
        <p:spPr>
          <a:xfrm>
            <a:off x="0" y="1019160"/>
            <a:ext cx="7151760" cy="4021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extShape 1"/>
          <p:cNvSpPr txBox="1"/>
          <p:nvPr/>
        </p:nvSpPr>
        <p:spPr>
          <a:xfrm>
            <a:off x="457200" y="1152000"/>
            <a:ext cx="8229600" cy="4974120"/>
          </a:xfrm>
          <a:prstGeom prst="rect">
            <a:avLst/>
          </a:prstGeom>
          <a:noFill/>
          <a:ln>
            <a:noFill/>
          </a:ln>
        </p:spPr>
        <p:txBody>
          <a:bodyPr lIns="90000" tIns="46800" rIns="90000" bIns="46800"/>
          <a:lstStyle/>
          <a:p>
            <a:pPr algn="just">
              <a:buSzPct val="45000"/>
              <a:buFont typeface="StarSymbol"/>
              <a:buChar char=""/>
            </a:pPr>
            <a:r>
              <a:rPr lang="en-IN" sz="3200">
                <a:latin typeface="Arial"/>
              </a:rPr>
              <a:t>In this railway reservation system, users can get both the train details and the train reservation details. The details to be provided for train are train no., train name, boarding point, destination point, no. of seats in first class and fare per ticket, no. of seats in second class and fare per ticket and date of travel.</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Creating an object of a Class</a:t>
            </a:r>
            <a:endParaRPr/>
          </a:p>
        </p:txBody>
      </p:sp>
      <p:sp>
        <p:nvSpPr>
          <p:cNvPr id="563"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buSzPct val="80000"/>
              <a:buFont typeface="Wingdings 2" charset="2"/>
              <a:buChar char=""/>
            </a:pPr>
            <a:r>
              <a:rPr lang="en-IN" sz="2400" strike="noStrike">
                <a:solidFill>
                  <a:srgbClr val="000000"/>
                </a:solidFill>
                <a:latin typeface="Gill Sans MT"/>
                <a:ea typeface="DejaVu Sans"/>
              </a:rPr>
              <a:t>Declaring a variable of a class type creates an </a:t>
            </a:r>
            <a:r>
              <a:rPr lang="en-IN" sz="2400" strike="noStrike">
                <a:solidFill>
                  <a:srgbClr val="AA8A14"/>
                </a:solidFill>
                <a:latin typeface="Gill Sans MT"/>
                <a:ea typeface="DejaVu Sans"/>
              </a:rPr>
              <a:t>object</a:t>
            </a:r>
            <a:r>
              <a:rPr lang="en-IN" sz="2400" strike="noStrike">
                <a:solidFill>
                  <a:srgbClr val="000000"/>
                </a:solidFill>
                <a:latin typeface="Gill Sans MT"/>
                <a:ea typeface="DejaVu Sans"/>
              </a:rPr>
              <a:t>. You can have many variables of the same type (class).</a:t>
            </a:r>
            <a:endParaRPr/>
          </a:p>
          <a:p>
            <a:pPr lvl="1">
              <a:lnSpc>
                <a:spcPct val="90000"/>
              </a:lnSpc>
              <a:buFont typeface="Verdana"/>
              <a:buChar char="◦"/>
            </a:pPr>
            <a:r>
              <a:rPr lang="en-IN" sz="2000" i="1" strike="noStrike">
                <a:solidFill>
                  <a:srgbClr val="000000"/>
                </a:solidFill>
                <a:latin typeface="Gill Sans MT"/>
                <a:ea typeface="DejaVu Sans"/>
              </a:rPr>
              <a:t>Instantiation</a:t>
            </a:r>
            <a:endParaRPr/>
          </a:p>
          <a:p>
            <a:pPr>
              <a:lnSpc>
                <a:spcPct val="90000"/>
              </a:lnSpc>
            </a:pPr>
            <a:endParaRPr/>
          </a:p>
          <a:p>
            <a:pPr>
              <a:lnSpc>
                <a:spcPct val="90000"/>
              </a:lnSpc>
              <a:buSzPct val="80000"/>
              <a:buFont typeface="Wingdings 2" charset="2"/>
              <a:buChar char=""/>
            </a:pPr>
            <a:r>
              <a:rPr lang="en-IN" sz="2400" strike="noStrike">
                <a:solidFill>
                  <a:srgbClr val="000000"/>
                </a:solidFill>
                <a:latin typeface="Gill Sans MT"/>
                <a:ea typeface="DejaVu Sans"/>
              </a:rPr>
              <a:t>Once an object of a certain class is instantiated, a new memory location is created for it to store its data members and code</a:t>
            </a:r>
            <a:endParaRPr/>
          </a:p>
          <a:p>
            <a:pPr>
              <a:lnSpc>
                <a:spcPct val="90000"/>
              </a:lnSpc>
            </a:pPr>
            <a:endParaRPr/>
          </a:p>
          <a:p>
            <a:pPr>
              <a:lnSpc>
                <a:spcPct val="90000"/>
              </a:lnSpc>
              <a:buSzPct val="80000"/>
              <a:buFont typeface="Wingdings 2" charset="2"/>
              <a:buChar char=""/>
            </a:pPr>
            <a:r>
              <a:rPr lang="en-IN" sz="2400" strike="noStrike">
                <a:solidFill>
                  <a:srgbClr val="000000"/>
                </a:solidFill>
                <a:latin typeface="Gill Sans MT"/>
                <a:ea typeface="DejaVu Sans"/>
              </a:rPr>
              <a:t>You can instantiate many objects from a class type.</a:t>
            </a:r>
            <a:endParaRPr/>
          </a:p>
          <a:p>
            <a:pPr lvl="1">
              <a:lnSpc>
                <a:spcPct val="90000"/>
              </a:lnSpc>
              <a:buFont typeface="Verdana"/>
              <a:buChar char="◦"/>
            </a:pPr>
            <a:r>
              <a:rPr lang="en-IN" sz="2400" strike="noStrike">
                <a:solidFill>
                  <a:srgbClr val="000000"/>
                </a:solidFill>
                <a:latin typeface="Gill Sans MT"/>
                <a:ea typeface="DejaVu Sans"/>
              </a:rPr>
              <a:t>Ex) </a:t>
            </a:r>
            <a:r>
              <a:rPr lang="en-IN" sz="2400" b="1" strike="noStrike">
                <a:solidFill>
                  <a:srgbClr val="000000"/>
                </a:solidFill>
                <a:latin typeface="Gill Sans MT"/>
                <a:ea typeface="DejaVu Sans"/>
              </a:rPr>
              <a:t>Circle c; test t;  </a:t>
            </a:r>
            <a:endParaRPr/>
          </a:p>
          <a:p>
            <a:pPr>
              <a:lnSpc>
                <a:spcPct val="90000"/>
              </a:lnSpc>
            </a:pPr>
            <a:endParaRPr/>
          </a:p>
          <a:p>
            <a:pPr>
              <a:lnSpc>
                <a:spcPct val="9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CustomShape 1"/>
          <p:cNvSpPr/>
          <p:nvPr/>
        </p:nvSpPr>
        <p:spPr>
          <a:xfrm>
            <a:off x="2610720" y="260280"/>
            <a:ext cx="4537080" cy="515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2800" strike="noStrike">
                <a:solidFill>
                  <a:srgbClr val="000000"/>
                </a:solidFill>
                <a:latin typeface="Gill Sans MT"/>
                <a:ea typeface="DejaVu Sans"/>
              </a:rPr>
              <a:t>Define Object from class</a:t>
            </a:r>
            <a:endParaRPr/>
          </a:p>
        </p:txBody>
      </p:sp>
      <p:sp>
        <p:nvSpPr>
          <p:cNvPr id="565" name="CustomShape 2"/>
          <p:cNvSpPr/>
          <p:nvPr/>
        </p:nvSpPr>
        <p:spPr>
          <a:xfrm>
            <a:off x="484560" y="1773360"/>
            <a:ext cx="370368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2400" strike="noStrike">
                <a:solidFill>
                  <a:srgbClr val="FF0000"/>
                </a:solidFill>
                <a:latin typeface="Gill Sans MT"/>
                <a:ea typeface="DejaVu Sans"/>
              </a:rPr>
              <a:t>classname</a:t>
            </a:r>
            <a:r>
              <a:rPr lang="en-IN" sz="2400" strike="noStrike">
                <a:solidFill>
                  <a:srgbClr val="000000"/>
                </a:solidFill>
                <a:latin typeface="Gill Sans MT"/>
                <a:ea typeface="DejaVu Sans"/>
              </a:rPr>
              <a:t> </a:t>
            </a:r>
            <a:r>
              <a:rPr lang="en-IN" sz="2400" strike="noStrike">
                <a:solidFill>
                  <a:srgbClr val="FEB80A"/>
                </a:solidFill>
                <a:latin typeface="Gill Sans MT"/>
                <a:ea typeface="DejaVu Sans"/>
              </a:rPr>
              <a:t>objectname</a:t>
            </a:r>
            <a:endParaRPr/>
          </a:p>
        </p:txBody>
      </p:sp>
      <p:sp>
        <p:nvSpPr>
          <p:cNvPr id="566" name="CustomShape 3"/>
          <p:cNvSpPr/>
          <p:nvPr/>
        </p:nvSpPr>
        <p:spPr>
          <a:xfrm>
            <a:off x="4324680" y="1773360"/>
            <a:ext cx="3480840" cy="455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2400" strike="noStrike">
                <a:solidFill>
                  <a:srgbClr val="000000"/>
                </a:solidFill>
                <a:latin typeface="Gill Sans MT"/>
                <a:ea typeface="DejaVu Sans"/>
              </a:rPr>
              <a:t>Example:  </a:t>
            </a:r>
            <a:r>
              <a:rPr lang="en-IN" sz="2400" strike="noStrike">
                <a:solidFill>
                  <a:srgbClr val="FF0000"/>
                </a:solidFill>
                <a:latin typeface="Gill Sans MT"/>
                <a:ea typeface="DejaVu Sans"/>
              </a:rPr>
              <a:t>test</a:t>
            </a:r>
            <a:r>
              <a:rPr lang="en-IN" sz="2400" strike="noStrike">
                <a:solidFill>
                  <a:srgbClr val="000000"/>
                </a:solidFill>
                <a:latin typeface="Gill Sans MT"/>
                <a:ea typeface="DejaVu Sans"/>
              </a:rPr>
              <a:t> </a:t>
            </a:r>
            <a:r>
              <a:rPr lang="en-IN" sz="2400" strike="noStrike">
                <a:solidFill>
                  <a:srgbClr val="FEB80A"/>
                </a:solidFill>
                <a:latin typeface="Gill Sans MT"/>
                <a:ea typeface="DejaVu Sans"/>
              </a:rPr>
              <a:t>s1, s2;</a:t>
            </a:r>
            <a:endParaRPr/>
          </a:p>
        </p:txBody>
      </p:sp>
      <p:sp>
        <p:nvSpPr>
          <p:cNvPr id="567" name="CustomShape 4"/>
          <p:cNvSpPr/>
          <p:nvPr/>
        </p:nvSpPr>
        <p:spPr>
          <a:xfrm>
            <a:off x="250920" y="3573360"/>
            <a:ext cx="1222560" cy="15098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568" name="CustomShape 5"/>
          <p:cNvSpPr/>
          <p:nvPr/>
        </p:nvSpPr>
        <p:spPr>
          <a:xfrm>
            <a:off x="309960" y="4076640"/>
            <a:ext cx="617400" cy="3636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trike="noStrike">
                <a:solidFill>
                  <a:srgbClr val="FF0000"/>
                </a:solidFill>
                <a:latin typeface="Gill Sans MT"/>
                <a:ea typeface="DejaVu Sans"/>
              </a:rPr>
              <a:t>test</a:t>
            </a:r>
            <a:endParaRPr/>
          </a:p>
        </p:txBody>
      </p:sp>
      <p:sp>
        <p:nvSpPr>
          <p:cNvPr id="569" name="CustomShape 6"/>
          <p:cNvSpPr/>
          <p:nvPr/>
        </p:nvSpPr>
        <p:spPr>
          <a:xfrm>
            <a:off x="2916360" y="2708280"/>
            <a:ext cx="1222560" cy="15098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IN" sz="3600" strike="noStrike">
                <a:solidFill>
                  <a:srgbClr val="000000"/>
                </a:solidFill>
                <a:latin typeface="Gill Sans MT"/>
                <a:ea typeface="DejaVu Sans"/>
              </a:rPr>
              <a:t>s1</a:t>
            </a:r>
            <a:endParaRPr/>
          </a:p>
        </p:txBody>
      </p:sp>
      <p:sp>
        <p:nvSpPr>
          <p:cNvPr id="570" name="CustomShape 7"/>
          <p:cNvSpPr/>
          <p:nvPr/>
        </p:nvSpPr>
        <p:spPr>
          <a:xfrm>
            <a:off x="2914560" y="4941720"/>
            <a:ext cx="1222560" cy="15098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IN" sz="3200" strike="noStrike">
                <a:solidFill>
                  <a:srgbClr val="000000"/>
                </a:solidFill>
                <a:latin typeface="Gill Sans MT"/>
                <a:ea typeface="DejaVu Sans"/>
              </a:rPr>
              <a:t>s2</a:t>
            </a:r>
            <a:endParaRPr/>
          </a:p>
        </p:txBody>
      </p:sp>
      <p:sp>
        <p:nvSpPr>
          <p:cNvPr id="571" name="Line 8"/>
          <p:cNvSpPr/>
          <p:nvPr/>
        </p:nvSpPr>
        <p:spPr>
          <a:xfrm flipV="1">
            <a:off x="1474560" y="3429000"/>
            <a:ext cx="1368360" cy="647640"/>
          </a:xfrm>
          <a:prstGeom prst="line">
            <a:avLst/>
          </a:prstGeom>
          <a:ln w="9360">
            <a:solidFill>
              <a:schemeClr val="tx1"/>
            </a:solidFill>
            <a:round/>
            <a:tailEnd type="triangle" w="med" len="med"/>
          </a:ln>
        </p:spPr>
      </p:sp>
      <p:sp>
        <p:nvSpPr>
          <p:cNvPr id="572" name="Line 9"/>
          <p:cNvSpPr/>
          <p:nvPr/>
        </p:nvSpPr>
        <p:spPr>
          <a:xfrm>
            <a:off x="1474560" y="4076640"/>
            <a:ext cx="1440000" cy="1657080"/>
          </a:xfrm>
          <a:prstGeom prst="line">
            <a:avLst/>
          </a:prstGeom>
          <a:ln w="9360">
            <a:solidFill>
              <a:schemeClr val="tx1"/>
            </a:solidFill>
            <a:round/>
            <a:tailEnd type="triangle" w="med" len="med"/>
          </a:ln>
        </p:spPr>
      </p:sp>
      <p:sp>
        <p:nvSpPr>
          <p:cNvPr id="573" name="CustomShape 10"/>
          <p:cNvSpPr/>
          <p:nvPr/>
        </p:nvSpPr>
        <p:spPr>
          <a:xfrm>
            <a:off x="6372360" y="3789360"/>
            <a:ext cx="2184480" cy="1185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Gill Sans MT"/>
                <a:ea typeface="DejaVu Sans"/>
              </a:rPr>
              <a:t>Objects are sometimes called </a:t>
            </a:r>
            <a:r>
              <a:rPr lang="en-IN" i="1" strike="noStrike">
                <a:solidFill>
                  <a:srgbClr val="000000"/>
                </a:solidFill>
                <a:latin typeface="Gill Sans MT"/>
                <a:ea typeface="DejaVu Sans"/>
              </a:rPr>
              <a:t>instance variables</a:t>
            </a:r>
            <a:r>
              <a:rPr lang="en-IN" strike="noStrike">
                <a:solidFill>
                  <a:srgbClr val="000000"/>
                </a:solidFill>
                <a:latin typeface="Gill Sans MT"/>
                <a:ea typeface="DejaVu Sans"/>
              </a:rPr>
              <a:t>.</a:t>
            </a:r>
            <a:endParaRPr/>
          </a:p>
        </p:txBody>
      </p:sp>
      <p:sp>
        <p:nvSpPr>
          <p:cNvPr id="574" name="CustomShape 11"/>
          <p:cNvSpPr/>
          <p:nvPr/>
        </p:nvSpPr>
        <p:spPr>
          <a:xfrm>
            <a:off x="4284720" y="2708280"/>
            <a:ext cx="1222560" cy="64800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IN" sz="1600" strike="noStrike">
                <a:solidFill>
                  <a:srgbClr val="000000"/>
                </a:solidFill>
                <a:latin typeface="Gill Sans MT"/>
                <a:ea typeface="DejaVu Sans"/>
              </a:rPr>
              <a:t>somedata</a:t>
            </a:r>
            <a:endParaRPr/>
          </a:p>
        </p:txBody>
      </p:sp>
      <p:sp>
        <p:nvSpPr>
          <p:cNvPr id="575" name="CustomShape 12"/>
          <p:cNvSpPr/>
          <p:nvPr/>
        </p:nvSpPr>
        <p:spPr>
          <a:xfrm>
            <a:off x="4284720" y="3355920"/>
            <a:ext cx="1222560" cy="64800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endParaRPr/>
          </a:p>
          <a:p>
            <a:pPr algn="ctr">
              <a:lnSpc>
                <a:spcPct val="100000"/>
              </a:lnSpc>
            </a:pPr>
            <a:r>
              <a:rPr lang="en-IN" sz="1400" strike="noStrike">
                <a:solidFill>
                  <a:srgbClr val="000000"/>
                </a:solidFill>
                <a:latin typeface="Gill Sans MT"/>
                <a:ea typeface="DejaVu Sans"/>
              </a:rPr>
              <a:t>seddata)(d)</a:t>
            </a:r>
            <a:endParaRPr/>
          </a:p>
          <a:p>
            <a:pPr algn="ctr">
              <a:lnSpc>
                <a:spcPct val="100000"/>
              </a:lnSpc>
            </a:pPr>
            <a:r>
              <a:rPr lang="en-IN" sz="1400" strike="noStrike">
                <a:solidFill>
                  <a:srgbClr val="000000"/>
                </a:solidFill>
                <a:latin typeface="Gill Sans MT"/>
                <a:ea typeface="DejaVu Sans"/>
              </a:rPr>
              <a:t>showdata()</a:t>
            </a:r>
            <a:endParaRPr/>
          </a:p>
          <a:p>
            <a:pPr algn="ctr">
              <a:lnSpc>
                <a:spcPct val="100000"/>
              </a:lnSpc>
            </a:pPr>
            <a:endParaRPr/>
          </a:p>
        </p:txBody>
      </p:sp>
      <p:sp>
        <p:nvSpPr>
          <p:cNvPr id="576" name="CustomShape 13"/>
          <p:cNvSpPr/>
          <p:nvPr/>
        </p:nvSpPr>
        <p:spPr>
          <a:xfrm>
            <a:off x="4356000" y="5011560"/>
            <a:ext cx="1222560" cy="64800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IN" sz="1600" strike="noStrike">
                <a:solidFill>
                  <a:srgbClr val="000000"/>
                </a:solidFill>
                <a:latin typeface="Gill Sans MT"/>
                <a:ea typeface="DejaVu Sans"/>
              </a:rPr>
              <a:t>somedata</a:t>
            </a:r>
            <a:endParaRPr/>
          </a:p>
        </p:txBody>
      </p:sp>
      <p:sp>
        <p:nvSpPr>
          <p:cNvPr id="577" name="CustomShape 14"/>
          <p:cNvSpPr/>
          <p:nvPr/>
        </p:nvSpPr>
        <p:spPr>
          <a:xfrm>
            <a:off x="4356000" y="5659560"/>
            <a:ext cx="1222560" cy="64800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endParaRPr/>
          </a:p>
          <a:p>
            <a:pPr algn="ctr">
              <a:lnSpc>
                <a:spcPct val="100000"/>
              </a:lnSpc>
            </a:pPr>
            <a:r>
              <a:rPr lang="en-IN" sz="1400" strike="noStrike">
                <a:solidFill>
                  <a:srgbClr val="000000"/>
                </a:solidFill>
                <a:latin typeface="Gill Sans MT"/>
                <a:ea typeface="DejaVu Sans"/>
              </a:rPr>
              <a:t>seddata)(d)</a:t>
            </a:r>
            <a:endParaRPr/>
          </a:p>
          <a:p>
            <a:pPr algn="ctr">
              <a:lnSpc>
                <a:spcPct val="100000"/>
              </a:lnSpc>
            </a:pPr>
            <a:r>
              <a:rPr lang="en-IN" sz="1400" strike="noStrike">
                <a:solidFill>
                  <a:srgbClr val="000000"/>
                </a:solidFill>
                <a:latin typeface="Gill Sans MT"/>
                <a:ea typeface="DejaVu Sans"/>
              </a:rPr>
              <a:t>showdata()</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a:blipFill>
        <a:effectLst/>
      </p:bgPr>
    </p:bg>
    <p:spTree>
      <p:nvGrpSpPr>
        <p:cNvPr id="1" name=""/>
        <p:cNvGrpSpPr/>
        <p:nvPr/>
      </p:nvGrpSpPr>
      <p:grpSpPr>
        <a:xfrm>
          <a:off x="0" y="0"/>
          <a:ext cx="0" cy="0"/>
          <a:chOff x="0" y="0"/>
          <a:chExt cx="0" cy="0"/>
        </a:xfrm>
      </p:grpSpPr>
      <p:sp>
        <p:nvSpPr>
          <p:cNvPr id="578" name="CustomShape 1"/>
          <p:cNvSpPr/>
          <p:nvPr/>
        </p:nvSpPr>
        <p:spPr>
          <a:xfrm>
            <a:off x="4645080" y="1585800"/>
            <a:ext cx="4572000" cy="395280"/>
          </a:xfrm>
          <a:prstGeom prst="rect">
            <a:avLst/>
          </a:prstGeom>
          <a:noFill/>
          <a:ln w="9360">
            <a:solidFill>
              <a:srgbClr val="FFFFFF"/>
            </a:solidFill>
            <a:miter/>
          </a:ln>
        </p:spPr>
        <p:style>
          <a:lnRef idx="0">
            <a:scrgbClr r="0" g="0" b="0"/>
          </a:lnRef>
          <a:fillRef idx="0">
            <a:scrgbClr r="0" g="0" b="0"/>
          </a:fillRef>
          <a:effectRef idx="0">
            <a:scrgbClr r="0" g="0" b="0"/>
          </a:effectRef>
          <a:fontRef idx="minor"/>
        </p:style>
      </p:sp>
      <p:sp>
        <p:nvSpPr>
          <p:cNvPr id="579" name="CustomShape 2"/>
          <p:cNvSpPr/>
          <p:nvPr/>
        </p:nvSpPr>
        <p:spPr>
          <a:xfrm>
            <a:off x="3546360" y="333360"/>
            <a:ext cx="3545640" cy="516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2800">
                <a:solidFill>
                  <a:srgbClr val="000000"/>
                </a:solidFill>
                <a:latin typeface="Gill Sans MT"/>
              </a:rPr>
              <a:t>Complete Example</a:t>
            </a:r>
            <a:endParaRPr/>
          </a:p>
        </p:txBody>
      </p:sp>
      <p:pic>
        <p:nvPicPr>
          <p:cNvPr id="580" name="Picture 579"/>
          <p:cNvPicPr/>
          <p:nvPr/>
        </p:nvPicPr>
        <p:blipFill>
          <a:blip r:embed="rId4"/>
          <a:stretch/>
        </p:blipFill>
        <p:spPr>
          <a:xfrm>
            <a:off x="-71280" y="1281240"/>
            <a:ext cx="9144000" cy="5140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CustomShape 1"/>
          <p:cNvSpPr/>
          <p:nvPr/>
        </p:nvSpPr>
        <p:spPr>
          <a:xfrm>
            <a:off x="2054160" y="189000"/>
            <a:ext cx="4040280" cy="51588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2800" strike="noStrike">
                <a:solidFill>
                  <a:srgbClr val="000000"/>
                </a:solidFill>
                <a:latin typeface="Gill Sans MT"/>
                <a:ea typeface="DejaVu Sans"/>
              </a:rPr>
              <a:t>Call Member Function</a:t>
            </a:r>
            <a:endParaRPr/>
          </a:p>
        </p:txBody>
      </p:sp>
      <p:sp>
        <p:nvSpPr>
          <p:cNvPr id="582" name="CustomShape 2"/>
          <p:cNvSpPr/>
          <p:nvPr/>
        </p:nvSpPr>
        <p:spPr>
          <a:xfrm>
            <a:off x="179280" y="2494080"/>
            <a:ext cx="1222560" cy="15098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sp>
      <p:sp>
        <p:nvSpPr>
          <p:cNvPr id="583" name="CustomShape 3"/>
          <p:cNvSpPr/>
          <p:nvPr/>
        </p:nvSpPr>
        <p:spPr>
          <a:xfrm>
            <a:off x="310320" y="2997360"/>
            <a:ext cx="1137240" cy="3636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trike="noStrike">
                <a:solidFill>
                  <a:srgbClr val="FF0000"/>
                </a:solidFill>
                <a:latin typeface="Gill Sans MT"/>
                <a:ea typeface="DejaVu Sans"/>
              </a:rPr>
              <a:t>smallobj</a:t>
            </a:r>
            <a:endParaRPr/>
          </a:p>
        </p:txBody>
      </p:sp>
      <p:sp>
        <p:nvSpPr>
          <p:cNvPr id="584" name="Line 4"/>
          <p:cNvSpPr/>
          <p:nvPr/>
        </p:nvSpPr>
        <p:spPr>
          <a:xfrm flipV="1">
            <a:off x="1474560" y="2349360"/>
            <a:ext cx="1368360" cy="647640"/>
          </a:xfrm>
          <a:prstGeom prst="line">
            <a:avLst/>
          </a:prstGeom>
          <a:ln w="9360">
            <a:solidFill>
              <a:schemeClr val="tx1"/>
            </a:solidFill>
            <a:round/>
            <a:tailEnd type="triangle" w="med" len="med"/>
          </a:ln>
        </p:spPr>
      </p:sp>
      <p:sp>
        <p:nvSpPr>
          <p:cNvPr id="585" name="Line 5"/>
          <p:cNvSpPr/>
          <p:nvPr/>
        </p:nvSpPr>
        <p:spPr>
          <a:xfrm>
            <a:off x="1474560" y="2997000"/>
            <a:ext cx="1440000" cy="1657440"/>
          </a:xfrm>
          <a:prstGeom prst="line">
            <a:avLst/>
          </a:prstGeom>
          <a:ln w="9360">
            <a:solidFill>
              <a:schemeClr val="tx1"/>
            </a:solidFill>
            <a:round/>
            <a:tailEnd type="triangle" w="med" len="med"/>
          </a:ln>
        </p:spPr>
      </p:sp>
      <p:sp>
        <p:nvSpPr>
          <p:cNvPr id="586" name="CustomShape 6"/>
          <p:cNvSpPr/>
          <p:nvPr/>
        </p:nvSpPr>
        <p:spPr>
          <a:xfrm>
            <a:off x="1160640" y="2095560"/>
            <a:ext cx="1617120" cy="3942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2000" strike="noStrike">
                <a:solidFill>
                  <a:srgbClr val="000000"/>
                </a:solidFill>
                <a:latin typeface="Gill Sans MT"/>
                <a:ea typeface="DejaVu Sans"/>
              </a:rPr>
              <a:t>smallobj s1</a:t>
            </a:r>
            <a:endParaRPr/>
          </a:p>
        </p:txBody>
      </p:sp>
      <p:sp>
        <p:nvSpPr>
          <p:cNvPr id="587" name="CustomShape 7"/>
          <p:cNvSpPr/>
          <p:nvPr/>
        </p:nvSpPr>
        <p:spPr>
          <a:xfrm>
            <a:off x="2916360" y="692280"/>
            <a:ext cx="3741840" cy="2831760"/>
          </a:xfrm>
          <a:prstGeom prst="rect">
            <a:avLst/>
          </a:prstGeom>
          <a:noFill/>
          <a:ln w="9360">
            <a:solidFill>
              <a:srgbClr val="FF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Gill Sans MT"/>
                <a:ea typeface="DejaVu Sans"/>
              </a:rPr>
              <a:t>int somedata;</a:t>
            </a:r>
            <a:endParaRPr/>
          </a:p>
          <a:p>
            <a:pPr>
              <a:lnSpc>
                <a:spcPct val="100000"/>
              </a:lnSpc>
            </a:pPr>
            <a:r>
              <a:rPr lang="en-IN" strike="noStrike">
                <a:solidFill>
                  <a:srgbClr val="000000"/>
                </a:solidFill>
                <a:latin typeface="Gill Sans MT"/>
                <a:ea typeface="DejaVu Sans"/>
              </a:rPr>
              <a:t>void setdata(int d)</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somedata = d; </a:t>
            </a:r>
            <a:endParaRPr/>
          </a:p>
          <a:p>
            <a:pPr>
              <a:lnSpc>
                <a:spcPct val="100000"/>
              </a:lnSpc>
            </a:pPr>
            <a:r>
              <a:rPr lang="en-IN" strike="noStrike">
                <a:solidFill>
                  <a:srgbClr val="000000"/>
                </a:solidFill>
                <a:latin typeface="Gill Sans MT"/>
                <a:ea typeface="DejaVu Sans"/>
              </a:rPr>
              <a:t>}</a:t>
            </a:r>
            <a:endParaRPr/>
          </a:p>
          <a:p>
            <a:pPr>
              <a:lnSpc>
                <a:spcPct val="100000"/>
              </a:lnSpc>
            </a:pPr>
            <a:r>
              <a:rPr lang="en-IN" strike="noStrike">
                <a:solidFill>
                  <a:srgbClr val="000000"/>
                </a:solidFill>
                <a:latin typeface="Gill Sans MT"/>
                <a:ea typeface="DejaVu Sans"/>
              </a:rPr>
              <a:t>void showdata() </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  cout &lt;&lt; “Data is “ &lt;&lt; somedata;</a:t>
            </a:r>
            <a:endParaRPr/>
          </a:p>
          <a:p>
            <a:pPr>
              <a:lnSpc>
                <a:spcPct val="100000"/>
              </a:lnSpc>
            </a:pPr>
            <a:r>
              <a:rPr lang="en-IN" strike="noStrike">
                <a:solidFill>
                  <a:srgbClr val="000000"/>
                </a:solidFill>
                <a:latin typeface="Gill Sans MT"/>
                <a:ea typeface="DejaVu Sans"/>
              </a:rPr>
              <a:t>};</a:t>
            </a:r>
            <a:endParaRPr/>
          </a:p>
        </p:txBody>
      </p:sp>
      <p:sp>
        <p:nvSpPr>
          <p:cNvPr id="588" name="CustomShape 8"/>
          <p:cNvSpPr/>
          <p:nvPr/>
        </p:nvSpPr>
        <p:spPr>
          <a:xfrm>
            <a:off x="2916360" y="3749760"/>
            <a:ext cx="3525840" cy="2832480"/>
          </a:xfrm>
          <a:prstGeom prst="rect">
            <a:avLst/>
          </a:prstGeom>
          <a:noFill/>
          <a:ln w="9360">
            <a:solidFill>
              <a:srgbClr val="FF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Gill Sans MT"/>
                <a:ea typeface="DejaVu Sans"/>
              </a:rPr>
              <a:t>int somedata;</a:t>
            </a:r>
            <a:endParaRPr/>
          </a:p>
          <a:p>
            <a:pPr>
              <a:lnSpc>
                <a:spcPct val="100000"/>
              </a:lnSpc>
            </a:pPr>
            <a:r>
              <a:rPr lang="en-IN" strike="noStrike">
                <a:solidFill>
                  <a:srgbClr val="000000"/>
                </a:solidFill>
                <a:latin typeface="Gill Sans MT"/>
                <a:ea typeface="DejaVu Sans"/>
              </a:rPr>
              <a:t>void setdata(int d)</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somedata = d; </a:t>
            </a:r>
            <a:endParaRPr/>
          </a:p>
          <a:p>
            <a:pPr>
              <a:lnSpc>
                <a:spcPct val="100000"/>
              </a:lnSpc>
            </a:pPr>
            <a:r>
              <a:rPr lang="en-IN" strike="noStrike">
                <a:solidFill>
                  <a:srgbClr val="000000"/>
                </a:solidFill>
                <a:latin typeface="Gill Sans MT"/>
                <a:ea typeface="DejaVu Sans"/>
              </a:rPr>
              <a:t>}</a:t>
            </a:r>
            <a:endParaRPr/>
          </a:p>
          <a:p>
            <a:pPr>
              <a:lnSpc>
                <a:spcPct val="100000"/>
              </a:lnSpc>
            </a:pPr>
            <a:r>
              <a:rPr lang="en-IN" strike="noStrike">
                <a:solidFill>
                  <a:srgbClr val="000000"/>
                </a:solidFill>
                <a:latin typeface="Gill Sans MT"/>
                <a:ea typeface="DejaVu Sans"/>
              </a:rPr>
              <a:t>void showdata() </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  cout &lt;&lt; “Data is “ &lt;&lt; somedata;</a:t>
            </a:r>
            <a:endParaRPr/>
          </a:p>
          <a:p>
            <a:pPr>
              <a:lnSpc>
                <a:spcPct val="100000"/>
              </a:lnSpc>
            </a:pPr>
            <a:r>
              <a:rPr lang="en-IN" strike="noStrike">
                <a:solidFill>
                  <a:srgbClr val="000000"/>
                </a:solidFill>
                <a:latin typeface="Gill Sans MT"/>
                <a:ea typeface="DejaVu Sans"/>
              </a:rPr>
              <a:t>};</a:t>
            </a:r>
            <a:endParaRPr/>
          </a:p>
        </p:txBody>
      </p:sp>
      <p:sp>
        <p:nvSpPr>
          <p:cNvPr id="589" name="CustomShape 9"/>
          <p:cNvSpPr/>
          <p:nvPr/>
        </p:nvSpPr>
        <p:spPr>
          <a:xfrm>
            <a:off x="6659640" y="1341360"/>
            <a:ext cx="2409840" cy="1308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000" strike="noStrike">
                <a:solidFill>
                  <a:srgbClr val="000000"/>
                </a:solidFill>
                <a:latin typeface="Gill Sans MT"/>
                <a:ea typeface="DejaVu Sans"/>
              </a:rPr>
              <a:t>s1.setdata(1066);</a:t>
            </a:r>
            <a:endParaRPr/>
          </a:p>
          <a:p>
            <a:pPr>
              <a:lnSpc>
                <a:spcPct val="100000"/>
              </a:lnSpc>
            </a:pPr>
            <a:r>
              <a:rPr lang="en-IN" sz="2000" strike="noStrike">
                <a:solidFill>
                  <a:srgbClr val="000000"/>
                </a:solidFill>
                <a:latin typeface="Gill Sans MT"/>
                <a:ea typeface="DejaVu Sans"/>
              </a:rPr>
              <a:t>s2.setdata(1776);</a:t>
            </a:r>
            <a:endParaRPr/>
          </a:p>
        </p:txBody>
      </p:sp>
      <p:sp>
        <p:nvSpPr>
          <p:cNvPr id="590" name="CustomShape 10"/>
          <p:cNvSpPr/>
          <p:nvPr/>
        </p:nvSpPr>
        <p:spPr>
          <a:xfrm>
            <a:off x="6732720" y="2494080"/>
            <a:ext cx="2409840" cy="6991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000" strike="noStrike">
                <a:solidFill>
                  <a:srgbClr val="FF0000"/>
                </a:solidFill>
                <a:latin typeface="Gill Sans MT"/>
                <a:ea typeface="DejaVu Sans"/>
              </a:rPr>
              <a:t>setdata(1066);</a:t>
            </a:r>
            <a:endParaRPr/>
          </a:p>
          <a:p>
            <a:pPr>
              <a:lnSpc>
                <a:spcPct val="100000"/>
              </a:lnSpc>
            </a:pPr>
            <a:r>
              <a:rPr lang="en-IN" sz="2000" strike="noStrike">
                <a:solidFill>
                  <a:srgbClr val="FF0000"/>
                </a:solidFill>
                <a:latin typeface="Gill Sans MT"/>
                <a:ea typeface="DejaVu Sans"/>
              </a:rPr>
              <a:t>setdata(1776);</a:t>
            </a:r>
            <a:endParaRPr/>
          </a:p>
        </p:txBody>
      </p:sp>
      <p:sp>
        <p:nvSpPr>
          <p:cNvPr id="591" name="Line 11"/>
          <p:cNvSpPr/>
          <p:nvPr/>
        </p:nvSpPr>
        <p:spPr>
          <a:xfrm>
            <a:off x="7021440" y="2493720"/>
            <a:ext cx="1511280" cy="792360"/>
          </a:xfrm>
          <a:prstGeom prst="line">
            <a:avLst/>
          </a:prstGeom>
          <a:ln w="9360">
            <a:solidFill>
              <a:schemeClr val="tx1"/>
            </a:solidFill>
            <a:round/>
          </a:ln>
        </p:spPr>
      </p:sp>
      <p:sp>
        <p:nvSpPr>
          <p:cNvPr id="592" name="Line 12"/>
          <p:cNvSpPr/>
          <p:nvPr/>
        </p:nvSpPr>
        <p:spPr>
          <a:xfrm flipH="1">
            <a:off x="7092720" y="2349360"/>
            <a:ext cx="1440000" cy="936720"/>
          </a:xfrm>
          <a:prstGeom prst="line">
            <a:avLst/>
          </a:prstGeom>
          <a:ln w="9360">
            <a:solidFill>
              <a:schemeClr val="tx1"/>
            </a:solidFill>
            <a:round/>
          </a:ln>
        </p:spPr>
      </p:sp>
      <p:pic>
        <p:nvPicPr>
          <p:cNvPr id="593" name="Picture 25"/>
          <p:cNvPicPr/>
          <p:nvPr/>
        </p:nvPicPr>
        <p:blipFill>
          <a:blip r:embed="rId2"/>
          <a:stretch/>
        </p:blipFill>
        <p:spPr>
          <a:xfrm>
            <a:off x="971640" y="620640"/>
            <a:ext cx="1798920" cy="1528920"/>
          </a:xfrm>
          <a:prstGeom prst="rect">
            <a:avLst/>
          </a:prstGeom>
          <a:ln w="9360">
            <a:noFill/>
          </a:ln>
        </p:spPr>
      </p:pic>
      <p:pic>
        <p:nvPicPr>
          <p:cNvPr id="594" name="Picture 26"/>
          <p:cNvPicPr/>
          <p:nvPr/>
        </p:nvPicPr>
        <p:blipFill>
          <a:blip r:embed="rId3"/>
          <a:stretch/>
        </p:blipFill>
        <p:spPr>
          <a:xfrm>
            <a:off x="826920" y="4653000"/>
            <a:ext cx="2014560" cy="1670040"/>
          </a:xfrm>
          <a:prstGeom prst="rect">
            <a:avLst/>
          </a:prstGeom>
          <a:ln w="9360">
            <a:noFill/>
          </a:ln>
        </p:spPr>
      </p:pic>
      <p:sp>
        <p:nvSpPr>
          <p:cNvPr id="595" name="CustomShape 13"/>
          <p:cNvSpPr/>
          <p:nvPr/>
        </p:nvSpPr>
        <p:spPr>
          <a:xfrm>
            <a:off x="6804000" y="4797360"/>
            <a:ext cx="1997280" cy="637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Gill Sans MT"/>
                <a:ea typeface="DejaVu Sans"/>
              </a:rPr>
              <a:t>s1.showdata();</a:t>
            </a:r>
            <a:endParaRPr/>
          </a:p>
          <a:p>
            <a:pPr>
              <a:lnSpc>
                <a:spcPct val="100000"/>
              </a:lnSpc>
            </a:pPr>
            <a:r>
              <a:rPr lang="en-IN" strike="noStrike">
                <a:solidFill>
                  <a:srgbClr val="000000"/>
                </a:solidFill>
                <a:latin typeface="Gill Sans MT"/>
                <a:ea typeface="DejaVu Sans"/>
              </a:rPr>
              <a:t>s2.showdata();</a:t>
            </a:r>
            <a:endParaRPr/>
          </a:p>
        </p:txBody>
      </p:sp>
      <p:sp>
        <p:nvSpPr>
          <p:cNvPr id="596" name="CustomShape 14"/>
          <p:cNvSpPr/>
          <p:nvPr/>
        </p:nvSpPr>
        <p:spPr>
          <a:xfrm>
            <a:off x="1016280" y="4184640"/>
            <a:ext cx="1617120" cy="3942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2000" strike="noStrike">
                <a:solidFill>
                  <a:srgbClr val="000000"/>
                </a:solidFill>
                <a:latin typeface="Gill Sans MT"/>
                <a:ea typeface="DejaVu Sans"/>
              </a:rPr>
              <a:t>smallobj s2</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a:blipFill>
        <a:effectLst/>
      </p:bgPr>
    </p:bg>
    <p:spTree>
      <p:nvGrpSpPr>
        <p:cNvPr id="1" name=""/>
        <p:cNvGrpSpPr/>
        <p:nvPr/>
      </p:nvGrpSpPr>
      <p:grpSpPr>
        <a:xfrm>
          <a:off x="0" y="0"/>
          <a:ext cx="0" cy="0"/>
          <a:chOff x="0" y="0"/>
          <a:chExt cx="0" cy="0"/>
        </a:xfrm>
      </p:grpSpPr>
      <p:sp>
        <p:nvSpPr>
          <p:cNvPr id="597" name="TextShape 1"/>
          <p:cNvSpPr txBox="1"/>
          <p:nvPr/>
        </p:nvSpPr>
        <p:spPr>
          <a:xfrm>
            <a:off x="1431720" y="360360"/>
            <a:ext cx="7405560" cy="1471680"/>
          </a:xfrm>
          <a:prstGeom prst="rect">
            <a:avLst/>
          </a:prstGeom>
          <a:noFill/>
          <a:ln>
            <a:noFill/>
          </a:ln>
        </p:spPr>
        <p:txBody>
          <a:bodyPr lIns="90000" tIns="45000" rIns="90000" bIns="45000" anchor="ctr"/>
          <a:lstStyle/>
          <a:p>
            <a:endParaRPr/>
          </a:p>
        </p:txBody>
      </p:sp>
      <p:sp>
        <p:nvSpPr>
          <p:cNvPr id="598" name="TextShape 2"/>
          <p:cNvSpPr txBox="1"/>
          <p:nvPr/>
        </p:nvSpPr>
        <p:spPr>
          <a:xfrm>
            <a:off x="1431720" y="1848960"/>
            <a:ext cx="7405560" cy="1752840"/>
          </a:xfrm>
          <a:prstGeom prst="rect">
            <a:avLst/>
          </a:prstGeom>
          <a:noFill/>
          <a:ln>
            <a:noFill/>
          </a:ln>
        </p:spPr>
        <p:txBody>
          <a:bodyPr lIns="0" tIns="0" rIns="0" bIns="0"/>
          <a:lstStyle/>
          <a:p>
            <a:endParaRPr/>
          </a:p>
        </p:txBody>
      </p:sp>
      <p:pic>
        <p:nvPicPr>
          <p:cNvPr id="599" name="Picture 598"/>
          <p:cNvPicPr/>
          <p:nvPr/>
        </p:nvPicPr>
        <p:blipFill>
          <a:blip r:embed="rId4"/>
          <a:stretch/>
        </p:blipFill>
        <p:spPr>
          <a:xfrm>
            <a:off x="92160" y="1332000"/>
            <a:ext cx="8966160" cy="5040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CustomShape 1"/>
          <p:cNvSpPr/>
          <p:nvPr/>
        </p:nvSpPr>
        <p:spPr>
          <a:xfrm>
            <a:off x="612720" y="228600"/>
            <a:ext cx="8151840" cy="98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Creating and Using Rectangle Class</a:t>
            </a:r>
            <a:endParaRPr/>
          </a:p>
        </p:txBody>
      </p:sp>
      <p:sp>
        <p:nvSpPr>
          <p:cNvPr id="601" name="CustomShape 2"/>
          <p:cNvSpPr/>
          <p:nvPr/>
        </p:nvSpPr>
        <p:spPr>
          <a:xfrm>
            <a:off x="260280" y="1746360"/>
            <a:ext cx="3845160" cy="44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Mangal"/>
                <a:ea typeface="DejaVu Sans"/>
              </a:rPr>
              <a:t>// classes example</a:t>
            </a:r>
            <a:endParaRPr/>
          </a:p>
          <a:p>
            <a:pPr>
              <a:lnSpc>
                <a:spcPct val="100000"/>
              </a:lnSpc>
            </a:pPr>
            <a:r>
              <a:rPr lang="en-IN" strike="noStrike">
                <a:solidFill>
                  <a:srgbClr val="000000"/>
                </a:solidFill>
                <a:latin typeface="Mangal"/>
                <a:ea typeface="DejaVu Sans"/>
              </a:rPr>
              <a:t>#include &lt;iostream&gt;</a:t>
            </a:r>
            <a:endParaRPr/>
          </a:p>
          <a:p>
            <a:pPr>
              <a:lnSpc>
                <a:spcPct val="100000"/>
              </a:lnSpc>
            </a:pPr>
            <a:endParaRPr/>
          </a:p>
          <a:p>
            <a:pPr>
              <a:lnSpc>
                <a:spcPct val="100000"/>
              </a:lnSpc>
            </a:pPr>
            <a:endParaRPr/>
          </a:p>
          <a:p>
            <a:pPr>
              <a:lnSpc>
                <a:spcPct val="100000"/>
              </a:lnSpc>
            </a:pPr>
            <a:r>
              <a:rPr lang="en-IN" strike="noStrike">
                <a:solidFill>
                  <a:srgbClr val="000000"/>
                </a:solidFill>
                <a:latin typeface="Mangal"/>
                <a:ea typeface="DejaVu Sans"/>
              </a:rPr>
              <a:t>class CRectangle {</a:t>
            </a:r>
            <a:endParaRPr/>
          </a:p>
          <a:p>
            <a:pPr>
              <a:lnSpc>
                <a:spcPct val="100000"/>
              </a:lnSpc>
            </a:pPr>
            <a:r>
              <a:rPr lang="en-IN" strike="noStrike">
                <a:solidFill>
                  <a:srgbClr val="000000"/>
                </a:solidFill>
                <a:latin typeface="Mangal"/>
                <a:ea typeface="DejaVu Sans"/>
              </a:rPr>
              <a:t>    int width, height;</a:t>
            </a:r>
            <a:endParaRPr/>
          </a:p>
          <a:p>
            <a:pPr>
              <a:lnSpc>
                <a:spcPct val="100000"/>
              </a:lnSpc>
            </a:pPr>
            <a:r>
              <a:rPr lang="en-IN" strike="noStrike">
                <a:solidFill>
                  <a:srgbClr val="000000"/>
                </a:solidFill>
                <a:latin typeface="Mangal"/>
                <a:ea typeface="DejaVu Sans"/>
              </a:rPr>
              <a:t>  public:</a:t>
            </a:r>
            <a:endParaRPr/>
          </a:p>
          <a:p>
            <a:pPr>
              <a:lnSpc>
                <a:spcPct val="100000"/>
              </a:lnSpc>
            </a:pPr>
            <a:r>
              <a:rPr lang="en-IN" strike="noStrike">
                <a:solidFill>
                  <a:srgbClr val="000000"/>
                </a:solidFill>
                <a:latin typeface="Mangal"/>
                <a:ea typeface="DejaVu Sans"/>
              </a:rPr>
              <a:t>    void set_values (int,int);</a:t>
            </a:r>
            <a:endParaRPr/>
          </a:p>
          <a:p>
            <a:pPr>
              <a:lnSpc>
                <a:spcPct val="100000"/>
              </a:lnSpc>
            </a:pPr>
            <a:r>
              <a:rPr lang="en-IN" strike="noStrike">
                <a:solidFill>
                  <a:srgbClr val="000000"/>
                </a:solidFill>
                <a:latin typeface="Mangal"/>
                <a:ea typeface="DejaVu Sans"/>
              </a:rPr>
              <a:t>    int area () </a:t>
            </a:r>
            <a:endParaRPr/>
          </a:p>
          <a:p>
            <a:pPr>
              <a:lnSpc>
                <a:spcPct val="100000"/>
              </a:lnSpc>
            </a:pPr>
            <a:r>
              <a:rPr lang="en-IN" strike="noStrike">
                <a:solidFill>
                  <a:srgbClr val="000000"/>
                </a:solidFill>
                <a:latin typeface="Mangal"/>
                <a:ea typeface="DejaVu Sans"/>
              </a:rPr>
              <a:t>      {</a:t>
            </a:r>
            <a:endParaRPr/>
          </a:p>
          <a:p>
            <a:pPr>
              <a:lnSpc>
                <a:spcPct val="100000"/>
              </a:lnSpc>
            </a:pPr>
            <a:r>
              <a:rPr lang="en-IN" strike="noStrike">
                <a:solidFill>
                  <a:srgbClr val="000000"/>
                </a:solidFill>
                <a:latin typeface="Mangal"/>
                <a:ea typeface="DejaVu Sans"/>
              </a:rPr>
              <a:t>	return (x*y);</a:t>
            </a:r>
            <a:endParaRPr/>
          </a:p>
          <a:p>
            <a:pPr>
              <a:lnSpc>
                <a:spcPct val="100000"/>
              </a:lnSpc>
            </a:pPr>
            <a:r>
              <a:rPr lang="en-IN" strike="noStrike">
                <a:solidFill>
                  <a:srgbClr val="000000"/>
                </a:solidFill>
                <a:latin typeface="Mangal"/>
                <a:ea typeface="DejaVu Sans"/>
              </a:rPr>
              <a:t>       }</a:t>
            </a:r>
            <a:endParaRPr/>
          </a:p>
          <a:p>
            <a:pPr>
              <a:lnSpc>
                <a:spcPct val="100000"/>
              </a:lnSpc>
            </a:pPr>
            <a:r>
              <a:rPr lang="en-IN" strike="noStrike">
                <a:solidFill>
                  <a:srgbClr val="000000"/>
                </a:solidFill>
                <a:latin typeface="Mangal"/>
                <a:ea typeface="DejaVu Sans"/>
              </a:rPr>
              <a:t>};</a:t>
            </a:r>
            <a:endParaRPr/>
          </a:p>
          <a:p>
            <a:pPr>
              <a:lnSpc>
                <a:spcPct val="100000"/>
              </a:lnSpc>
            </a:pPr>
            <a:endParaRPr/>
          </a:p>
        </p:txBody>
      </p:sp>
      <p:sp>
        <p:nvSpPr>
          <p:cNvPr id="602" name="CustomShape 3"/>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
        <p:nvSpPr>
          <p:cNvPr id="603" name="CustomShape 4"/>
          <p:cNvSpPr/>
          <p:nvPr/>
        </p:nvSpPr>
        <p:spPr>
          <a:xfrm>
            <a:off x="8613720" y="6305400"/>
            <a:ext cx="455760" cy="47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fld id="{BAEBF2AE-CF5E-422F-A526-973491A01475}" type="slidenum">
              <a:rPr lang="en-IN" sz="1200" strike="noStrike">
                <a:solidFill>
                  <a:srgbClr val="B5A989"/>
                </a:solidFill>
                <a:latin typeface="Gill Sans MT"/>
                <a:ea typeface="DejaVu Sans"/>
              </a:rPr>
              <a:pPr algn="ctr">
                <a:lnSpc>
                  <a:spcPct val="100000"/>
                </a:lnSpc>
              </a:pPr>
              <a:t>25</a:t>
            </a:fld>
            <a:endParaRPr/>
          </a:p>
        </p:txBody>
      </p:sp>
      <p:sp>
        <p:nvSpPr>
          <p:cNvPr id="604" name="CustomShape 5"/>
          <p:cNvSpPr/>
          <p:nvPr/>
        </p:nvSpPr>
        <p:spPr>
          <a:xfrm>
            <a:off x="4276800" y="1719360"/>
            <a:ext cx="4708800" cy="44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Mangal"/>
                <a:ea typeface="DejaVu Sans"/>
              </a:rPr>
              <a:t>void CRectangle::set_values (int a, int b) </a:t>
            </a:r>
            <a:endParaRPr/>
          </a:p>
          <a:p>
            <a:pPr>
              <a:lnSpc>
                <a:spcPct val="100000"/>
              </a:lnSpc>
            </a:pPr>
            <a:r>
              <a:rPr lang="en-IN" strike="noStrike">
                <a:solidFill>
                  <a:srgbClr val="000000"/>
                </a:solidFill>
                <a:latin typeface="Mangal"/>
                <a:ea typeface="DejaVu Sans"/>
              </a:rPr>
              <a:t>{</a:t>
            </a:r>
            <a:endParaRPr/>
          </a:p>
          <a:p>
            <a:pPr>
              <a:lnSpc>
                <a:spcPct val="100000"/>
              </a:lnSpc>
            </a:pPr>
            <a:r>
              <a:rPr lang="en-IN" strike="noStrike">
                <a:solidFill>
                  <a:srgbClr val="000000"/>
                </a:solidFill>
                <a:latin typeface="Mangal"/>
                <a:ea typeface="DejaVu Sans"/>
              </a:rPr>
              <a:t>  width = a;</a:t>
            </a:r>
            <a:endParaRPr/>
          </a:p>
          <a:p>
            <a:pPr>
              <a:lnSpc>
                <a:spcPct val="100000"/>
              </a:lnSpc>
            </a:pPr>
            <a:r>
              <a:rPr lang="en-IN" strike="noStrike">
                <a:solidFill>
                  <a:srgbClr val="000000"/>
                </a:solidFill>
                <a:latin typeface="Mangal"/>
                <a:ea typeface="DejaVu Sans"/>
              </a:rPr>
              <a:t>  height = b;</a:t>
            </a:r>
            <a:endParaRPr/>
          </a:p>
          <a:p>
            <a:pPr>
              <a:lnSpc>
                <a:spcPct val="100000"/>
              </a:lnSpc>
            </a:pPr>
            <a:r>
              <a:rPr lang="en-IN" strike="noStrike">
                <a:solidFill>
                  <a:srgbClr val="000000"/>
                </a:solidFill>
                <a:latin typeface="Mangal"/>
                <a:ea typeface="DejaVu Sans"/>
              </a:rPr>
              <a:t>}</a:t>
            </a:r>
            <a:endParaRPr/>
          </a:p>
          <a:p>
            <a:pPr>
              <a:lnSpc>
                <a:spcPct val="100000"/>
              </a:lnSpc>
            </a:pPr>
            <a:endParaRPr/>
          </a:p>
          <a:p>
            <a:pPr>
              <a:lnSpc>
                <a:spcPct val="100000"/>
              </a:lnSpc>
            </a:pPr>
            <a:r>
              <a:rPr lang="en-IN" strike="noStrike">
                <a:solidFill>
                  <a:srgbClr val="000000"/>
                </a:solidFill>
                <a:latin typeface="Mangal"/>
                <a:ea typeface="DejaVu Sans"/>
              </a:rPr>
              <a:t>int main () </a:t>
            </a:r>
            <a:endParaRPr/>
          </a:p>
          <a:p>
            <a:pPr>
              <a:lnSpc>
                <a:spcPct val="100000"/>
              </a:lnSpc>
            </a:pPr>
            <a:r>
              <a:rPr lang="en-IN" strike="noStrike">
                <a:solidFill>
                  <a:srgbClr val="000000"/>
                </a:solidFill>
                <a:latin typeface="Mangal"/>
                <a:ea typeface="DejaVu Sans"/>
              </a:rPr>
              <a:t>{</a:t>
            </a:r>
            <a:endParaRPr/>
          </a:p>
          <a:p>
            <a:pPr>
              <a:lnSpc>
                <a:spcPct val="100000"/>
              </a:lnSpc>
            </a:pPr>
            <a:r>
              <a:rPr lang="en-IN" strike="noStrike">
                <a:solidFill>
                  <a:srgbClr val="000000"/>
                </a:solidFill>
                <a:latin typeface="Mangal"/>
                <a:ea typeface="DejaVu Sans"/>
              </a:rPr>
              <a:t>  CRectangle rect;</a:t>
            </a:r>
            <a:endParaRPr/>
          </a:p>
          <a:p>
            <a:pPr>
              <a:lnSpc>
                <a:spcPct val="100000"/>
              </a:lnSpc>
            </a:pPr>
            <a:r>
              <a:rPr lang="en-IN" strike="noStrike">
                <a:solidFill>
                  <a:srgbClr val="000000"/>
                </a:solidFill>
                <a:latin typeface="Mangal"/>
                <a:ea typeface="DejaVu Sans"/>
              </a:rPr>
              <a:t>  rect.set_values (3,4);</a:t>
            </a:r>
            <a:endParaRPr/>
          </a:p>
          <a:p>
            <a:pPr>
              <a:lnSpc>
                <a:spcPct val="100000"/>
              </a:lnSpc>
            </a:pPr>
            <a:r>
              <a:rPr lang="en-IN" strike="noStrike">
                <a:solidFill>
                  <a:srgbClr val="000000"/>
                </a:solidFill>
                <a:latin typeface="Mangal"/>
                <a:ea typeface="DejaVu Sans"/>
              </a:rPr>
              <a:t>  cout &lt;&lt; "area: " &lt;&lt; rect.area();</a:t>
            </a:r>
            <a:endParaRPr/>
          </a:p>
          <a:p>
            <a:pPr>
              <a:lnSpc>
                <a:spcPct val="100000"/>
              </a:lnSpc>
            </a:pPr>
            <a:r>
              <a:rPr lang="en-IN" strike="noStrike">
                <a:solidFill>
                  <a:srgbClr val="000000"/>
                </a:solidFill>
                <a:latin typeface="Mangal"/>
                <a:ea typeface="DejaVu Sans"/>
              </a:rPr>
              <a:t>  return 0;</a:t>
            </a:r>
            <a:endParaRPr/>
          </a:p>
          <a:p>
            <a:pPr>
              <a:lnSpc>
                <a:spcPct val="100000"/>
              </a:lnSpc>
            </a:pPr>
            <a:r>
              <a:rPr lang="en-IN" strike="noStrike">
                <a:solidFill>
                  <a:srgbClr val="000000"/>
                </a:solidFill>
                <a:latin typeface="Mangal"/>
                <a:ea typeface="DejaVu Sans"/>
              </a:rPr>
              <a:t>}</a:t>
            </a:r>
            <a:endParaRPr/>
          </a:p>
        </p:txBody>
      </p:sp>
      <p:sp>
        <p:nvSpPr>
          <p:cNvPr id="605" name="CustomShape 6"/>
          <p:cNvSpPr/>
          <p:nvPr/>
        </p:nvSpPr>
        <p:spPr>
          <a:xfrm>
            <a:off x="3581280" y="6305400"/>
            <a:ext cx="2132280" cy="474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a:blipFill>
        <a:effectLst/>
      </p:bgPr>
    </p:bg>
    <p:spTree>
      <p:nvGrpSpPr>
        <p:cNvPr id="1" name=""/>
        <p:cNvGrpSpPr/>
        <p:nvPr/>
      </p:nvGrpSpPr>
      <p:grpSpPr>
        <a:xfrm>
          <a:off x="0" y="0"/>
          <a:ext cx="0" cy="0"/>
          <a:chOff x="0" y="0"/>
          <a:chExt cx="0" cy="0"/>
        </a:xfrm>
      </p:grpSpPr>
      <p:sp>
        <p:nvSpPr>
          <p:cNvPr id="606" name="TextShape 1"/>
          <p:cNvSpPr txBox="1"/>
          <p:nvPr/>
        </p:nvSpPr>
        <p:spPr>
          <a:xfrm>
            <a:off x="1434960" y="319320"/>
            <a:ext cx="7498080" cy="1053000"/>
          </a:xfrm>
          <a:prstGeom prst="rect">
            <a:avLst/>
          </a:prstGeom>
          <a:noFill/>
          <a:ln>
            <a:noFill/>
          </a:ln>
        </p:spPr>
        <p:txBody>
          <a:bodyPr lIns="0" tIns="0" rIns="0" bIns="0" anchor="ctr"/>
          <a:lstStyle/>
          <a:p>
            <a:pPr algn="ctr"/>
            <a:endParaRPr/>
          </a:p>
        </p:txBody>
      </p:sp>
      <p:pic>
        <p:nvPicPr>
          <p:cNvPr id="607" name="Picture 606"/>
          <p:cNvPicPr/>
          <p:nvPr/>
        </p:nvPicPr>
        <p:blipFill>
          <a:blip r:embed="rId4"/>
          <a:stretch/>
        </p:blipFill>
        <p:spPr>
          <a:xfrm>
            <a:off x="-571680" y="144360"/>
            <a:ext cx="10245960" cy="5759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a:blipFill>
        <a:effectLst/>
      </p:bgPr>
    </p:bg>
    <p:spTree>
      <p:nvGrpSpPr>
        <p:cNvPr id="1" name=""/>
        <p:cNvGrpSpPr/>
        <p:nvPr/>
      </p:nvGrpSpPr>
      <p:grpSpPr>
        <a:xfrm>
          <a:off x="0" y="0"/>
          <a:ext cx="0" cy="0"/>
          <a:chOff x="0" y="0"/>
          <a:chExt cx="0" cy="0"/>
        </a:xfrm>
      </p:grpSpPr>
      <p:sp>
        <p:nvSpPr>
          <p:cNvPr id="608" name="TextShape 1"/>
          <p:cNvSpPr txBox="1"/>
          <p:nvPr/>
        </p:nvSpPr>
        <p:spPr>
          <a:xfrm>
            <a:off x="1434960" y="319320"/>
            <a:ext cx="7498080" cy="1053000"/>
          </a:xfrm>
          <a:prstGeom prst="rect">
            <a:avLst/>
          </a:prstGeom>
          <a:noFill/>
          <a:ln>
            <a:noFill/>
          </a:ln>
        </p:spPr>
        <p:txBody>
          <a:bodyPr lIns="0" tIns="0" rIns="0" bIns="0" anchor="ctr"/>
          <a:lstStyle/>
          <a:p>
            <a:pPr algn="ctr"/>
            <a:endParaRPr/>
          </a:p>
        </p:txBody>
      </p:sp>
      <p:pic>
        <p:nvPicPr>
          <p:cNvPr id="609" name="Picture 608"/>
          <p:cNvPicPr/>
          <p:nvPr/>
        </p:nvPicPr>
        <p:blipFill>
          <a:blip r:embed="rId4"/>
          <a:stretch/>
        </p:blipFill>
        <p:spPr>
          <a:xfrm>
            <a:off x="73080" y="763560"/>
            <a:ext cx="9144000" cy="5140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CustomShape 1"/>
          <p:cNvSpPr/>
          <p:nvPr/>
        </p:nvSpPr>
        <p:spPr>
          <a:xfrm>
            <a:off x="612720" y="228600"/>
            <a:ext cx="8151840" cy="98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Creating and Using Rectangle Class</a:t>
            </a:r>
            <a:endParaRPr/>
          </a:p>
        </p:txBody>
      </p:sp>
      <p:sp>
        <p:nvSpPr>
          <p:cNvPr id="611" name="CustomShape 2"/>
          <p:cNvSpPr/>
          <p:nvPr/>
        </p:nvSpPr>
        <p:spPr>
          <a:xfrm>
            <a:off x="260280" y="1746360"/>
            <a:ext cx="3845160" cy="44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Mangal"/>
                <a:ea typeface="DejaVu Sans"/>
              </a:rPr>
              <a:t>// classes example</a:t>
            </a:r>
            <a:endParaRPr/>
          </a:p>
          <a:p>
            <a:pPr>
              <a:lnSpc>
                <a:spcPct val="100000"/>
              </a:lnSpc>
            </a:pPr>
            <a:r>
              <a:rPr lang="en-IN" strike="noStrike">
                <a:solidFill>
                  <a:srgbClr val="000000"/>
                </a:solidFill>
                <a:latin typeface="Mangal"/>
                <a:ea typeface="DejaVu Sans"/>
              </a:rPr>
              <a:t>#include &lt;iostream&gt;</a:t>
            </a:r>
            <a:endParaRPr/>
          </a:p>
          <a:p>
            <a:pPr>
              <a:lnSpc>
                <a:spcPct val="100000"/>
              </a:lnSpc>
            </a:pPr>
            <a:r>
              <a:rPr lang="en-IN" strike="noStrike">
                <a:solidFill>
                  <a:srgbClr val="000000"/>
                </a:solidFill>
                <a:latin typeface="Mangal"/>
                <a:ea typeface="DejaVu Sans"/>
              </a:rPr>
              <a:t>using namespace std;</a:t>
            </a:r>
            <a:endParaRPr/>
          </a:p>
          <a:p>
            <a:pPr>
              <a:lnSpc>
                <a:spcPct val="100000"/>
              </a:lnSpc>
            </a:pPr>
            <a:endParaRPr/>
          </a:p>
          <a:p>
            <a:pPr>
              <a:lnSpc>
                <a:spcPct val="100000"/>
              </a:lnSpc>
            </a:pPr>
            <a:r>
              <a:rPr lang="en-IN" strike="noStrike">
                <a:solidFill>
                  <a:srgbClr val="000000"/>
                </a:solidFill>
                <a:latin typeface="Mangal"/>
                <a:ea typeface="DejaVu Sans"/>
              </a:rPr>
              <a:t>class CRectangle {</a:t>
            </a:r>
            <a:endParaRPr/>
          </a:p>
          <a:p>
            <a:pPr>
              <a:lnSpc>
                <a:spcPct val="100000"/>
              </a:lnSpc>
            </a:pPr>
            <a:r>
              <a:rPr lang="en-IN" strike="noStrike">
                <a:solidFill>
                  <a:srgbClr val="000000"/>
                </a:solidFill>
                <a:latin typeface="Mangal"/>
                <a:ea typeface="DejaVu Sans"/>
              </a:rPr>
              <a:t>  int width, height;</a:t>
            </a:r>
            <a:endParaRPr/>
          </a:p>
          <a:p>
            <a:pPr>
              <a:lnSpc>
                <a:spcPct val="100000"/>
              </a:lnSpc>
            </a:pPr>
            <a:r>
              <a:rPr lang="en-IN" strike="noStrike">
                <a:solidFill>
                  <a:srgbClr val="000000"/>
                </a:solidFill>
                <a:latin typeface="Mangal"/>
                <a:ea typeface="DejaVu Sans"/>
              </a:rPr>
              <a:t>  public:</a:t>
            </a:r>
            <a:endParaRPr/>
          </a:p>
          <a:p>
            <a:pPr>
              <a:lnSpc>
                <a:spcPct val="100000"/>
              </a:lnSpc>
            </a:pPr>
            <a:r>
              <a:rPr lang="en-IN" strike="noStrike">
                <a:solidFill>
                  <a:srgbClr val="000000"/>
                </a:solidFill>
                <a:latin typeface="Mangal"/>
                <a:ea typeface="DejaVu Sans"/>
              </a:rPr>
              <a:t>    void set_values (int,int);</a:t>
            </a:r>
            <a:endParaRPr/>
          </a:p>
          <a:p>
            <a:pPr>
              <a:lnSpc>
                <a:spcPct val="100000"/>
              </a:lnSpc>
            </a:pPr>
            <a:r>
              <a:rPr lang="en-IN" strike="noStrike">
                <a:solidFill>
                  <a:srgbClr val="000000"/>
                </a:solidFill>
                <a:latin typeface="Mangal"/>
                <a:ea typeface="DejaVu Sans"/>
              </a:rPr>
              <a:t>    int area () </a:t>
            </a:r>
            <a:endParaRPr/>
          </a:p>
          <a:p>
            <a:pPr>
              <a:lnSpc>
                <a:spcPct val="100000"/>
              </a:lnSpc>
            </a:pPr>
            <a:r>
              <a:rPr lang="en-IN" strike="noStrike">
                <a:solidFill>
                  <a:srgbClr val="000000"/>
                </a:solidFill>
                <a:latin typeface="Mangal"/>
                <a:ea typeface="DejaVu Sans"/>
              </a:rPr>
              <a:t>      {</a:t>
            </a:r>
            <a:endParaRPr/>
          </a:p>
          <a:p>
            <a:pPr>
              <a:lnSpc>
                <a:spcPct val="100000"/>
              </a:lnSpc>
            </a:pPr>
            <a:r>
              <a:rPr lang="en-IN" strike="noStrike">
                <a:solidFill>
                  <a:srgbClr val="000000"/>
                </a:solidFill>
                <a:latin typeface="Mangal"/>
                <a:ea typeface="DejaVu Sans"/>
              </a:rPr>
              <a:t>	return (x*y);</a:t>
            </a:r>
            <a:endParaRPr/>
          </a:p>
          <a:p>
            <a:pPr>
              <a:lnSpc>
                <a:spcPct val="100000"/>
              </a:lnSpc>
            </a:pPr>
            <a:r>
              <a:rPr lang="en-IN" strike="noStrike">
                <a:solidFill>
                  <a:srgbClr val="000000"/>
                </a:solidFill>
                <a:latin typeface="Mangal"/>
                <a:ea typeface="DejaVu Sans"/>
              </a:rPr>
              <a:t>       }</a:t>
            </a:r>
            <a:endParaRPr/>
          </a:p>
          <a:p>
            <a:pPr>
              <a:lnSpc>
                <a:spcPct val="100000"/>
              </a:lnSpc>
            </a:pPr>
            <a:r>
              <a:rPr lang="en-IN" strike="noStrike">
                <a:solidFill>
                  <a:srgbClr val="000000"/>
                </a:solidFill>
                <a:latin typeface="Mangal"/>
                <a:ea typeface="DejaVu Sans"/>
              </a:rPr>
              <a:t>};</a:t>
            </a:r>
            <a:endParaRPr/>
          </a:p>
          <a:p>
            <a:pPr>
              <a:lnSpc>
                <a:spcPct val="100000"/>
              </a:lnSpc>
            </a:pPr>
            <a:endParaRPr/>
          </a:p>
        </p:txBody>
      </p:sp>
      <p:sp>
        <p:nvSpPr>
          <p:cNvPr id="612" name="CustomShape 3"/>
          <p:cNvSpPr/>
          <p:nvPr/>
        </p:nvSpPr>
        <p:spPr>
          <a:xfrm>
            <a:off x="8613720" y="6305400"/>
            <a:ext cx="455760" cy="47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fld id="{AC1CA1AD-2274-40CF-ACF2-4C5EF8D6E903}" type="slidenum">
              <a:rPr lang="en-IN" sz="1200" strike="noStrike">
                <a:solidFill>
                  <a:srgbClr val="B5A989"/>
                </a:solidFill>
                <a:latin typeface="Gill Sans MT"/>
                <a:ea typeface="DejaVu Sans"/>
              </a:rPr>
              <a:pPr algn="ctr">
                <a:lnSpc>
                  <a:spcPct val="100000"/>
                </a:lnSpc>
              </a:pPr>
              <a:t>28</a:t>
            </a:fld>
            <a:endParaRPr/>
          </a:p>
        </p:txBody>
      </p:sp>
      <p:sp>
        <p:nvSpPr>
          <p:cNvPr id="613" name="CustomShape 4"/>
          <p:cNvSpPr/>
          <p:nvPr/>
        </p:nvSpPr>
        <p:spPr>
          <a:xfrm>
            <a:off x="4276800" y="1719360"/>
            <a:ext cx="4708800" cy="44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Mangal"/>
                <a:ea typeface="DejaVu Sans"/>
              </a:rPr>
              <a:t>void CRectangle::set_values (int a, int b) </a:t>
            </a:r>
            <a:endParaRPr/>
          </a:p>
          <a:p>
            <a:pPr>
              <a:lnSpc>
                <a:spcPct val="100000"/>
              </a:lnSpc>
            </a:pPr>
            <a:r>
              <a:rPr lang="en-IN" strike="noStrike">
                <a:solidFill>
                  <a:srgbClr val="000000"/>
                </a:solidFill>
                <a:latin typeface="Mangal"/>
                <a:ea typeface="DejaVu Sans"/>
              </a:rPr>
              <a:t>{</a:t>
            </a:r>
            <a:endParaRPr/>
          </a:p>
          <a:p>
            <a:pPr>
              <a:lnSpc>
                <a:spcPct val="100000"/>
              </a:lnSpc>
            </a:pPr>
            <a:r>
              <a:rPr lang="en-IN" strike="noStrike">
                <a:solidFill>
                  <a:srgbClr val="000000"/>
                </a:solidFill>
                <a:latin typeface="Mangal"/>
                <a:ea typeface="DejaVu Sans"/>
              </a:rPr>
              <a:t>  width = a;</a:t>
            </a:r>
            <a:endParaRPr/>
          </a:p>
          <a:p>
            <a:pPr>
              <a:lnSpc>
                <a:spcPct val="100000"/>
              </a:lnSpc>
            </a:pPr>
            <a:r>
              <a:rPr lang="en-IN" strike="noStrike">
                <a:solidFill>
                  <a:srgbClr val="000000"/>
                </a:solidFill>
                <a:latin typeface="Mangal"/>
                <a:ea typeface="DejaVu Sans"/>
              </a:rPr>
              <a:t>  height = b;</a:t>
            </a:r>
            <a:endParaRPr/>
          </a:p>
          <a:p>
            <a:pPr>
              <a:lnSpc>
                <a:spcPct val="100000"/>
              </a:lnSpc>
            </a:pPr>
            <a:r>
              <a:rPr lang="en-IN" strike="noStrike">
                <a:solidFill>
                  <a:srgbClr val="000000"/>
                </a:solidFill>
                <a:latin typeface="Mangal"/>
                <a:ea typeface="DejaVu Sans"/>
              </a:rPr>
              <a:t>}</a:t>
            </a:r>
            <a:endParaRPr/>
          </a:p>
          <a:p>
            <a:pPr>
              <a:lnSpc>
                <a:spcPct val="100000"/>
              </a:lnSpc>
            </a:pPr>
            <a:endParaRPr/>
          </a:p>
          <a:p>
            <a:pPr>
              <a:lnSpc>
                <a:spcPct val="100000"/>
              </a:lnSpc>
            </a:pPr>
            <a:r>
              <a:rPr lang="en-IN" strike="noStrike">
                <a:solidFill>
                  <a:srgbClr val="000000"/>
                </a:solidFill>
                <a:latin typeface="Mangal"/>
                <a:ea typeface="DejaVu Sans"/>
              </a:rPr>
              <a:t>int main () </a:t>
            </a:r>
            <a:endParaRPr/>
          </a:p>
          <a:p>
            <a:pPr>
              <a:lnSpc>
                <a:spcPct val="100000"/>
              </a:lnSpc>
            </a:pPr>
            <a:r>
              <a:rPr lang="en-IN" strike="noStrike">
                <a:solidFill>
                  <a:srgbClr val="000000"/>
                </a:solidFill>
                <a:latin typeface="Mangal"/>
                <a:ea typeface="DejaVu Sans"/>
              </a:rPr>
              <a:t>{</a:t>
            </a:r>
            <a:endParaRPr/>
          </a:p>
          <a:p>
            <a:pPr>
              <a:lnSpc>
                <a:spcPct val="100000"/>
              </a:lnSpc>
            </a:pPr>
            <a:r>
              <a:rPr lang="en-IN" strike="noStrike">
                <a:solidFill>
                  <a:srgbClr val="000000"/>
                </a:solidFill>
                <a:latin typeface="Mangal"/>
                <a:ea typeface="DejaVu Sans"/>
              </a:rPr>
              <a:t>  CRectangle rect;</a:t>
            </a:r>
            <a:endParaRPr/>
          </a:p>
          <a:p>
            <a:pPr>
              <a:lnSpc>
                <a:spcPct val="100000"/>
              </a:lnSpc>
            </a:pPr>
            <a:r>
              <a:rPr lang="en-IN" strike="noStrike">
                <a:solidFill>
                  <a:srgbClr val="000000"/>
                </a:solidFill>
                <a:latin typeface="Mangal"/>
                <a:ea typeface="DejaVu Sans"/>
              </a:rPr>
              <a:t>  rect.set_values (3,4);</a:t>
            </a:r>
            <a:endParaRPr/>
          </a:p>
          <a:p>
            <a:pPr>
              <a:lnSpc>
                <a:spcPct val="100000"/>
              </a:lnSpc>
            </a:pPr>
            <a:r>
              <a:rPr lang="en-IN" strike="noStrike">
                <a:solidFill>
                  <a:srgbClr val="000000"/>
                </a:solidFill>
                <a:latin typeface="Mangal"/>
                <a:ea typeface="DejaVu Sans"/>
              </a:rPr>
              <a:t>  cout &lt;&lt; "area: " &lt;&lt; rect.area();</a:t>
            </a:r>
            <a:endParaRPr/>
          </a:p>
          <a:p>
            <a:pPr>
              <a:lnSpc>
                <a:spcPct val="100000"/>
              </a:lnSpc>
            </a:pPr>
            <a:r>
              <a:rPr lang="en-IN" strike="noStrike">
                <a:solidFill>
                  <a:srgbClr val="000000"/>
                </a:solidFill>
                <a:latin typeface="Mangal"/>
                <a:ea typeface="DejaVu Sans"/>
              </a:rPr>
              <a:t>  return 0;</a:t>
            </a:r>
            <a:endParaRPr/>
          </a:p>
          <a:p>
            <a:pPr>
              <a:lnSpc>
                <a:spcPct val="100000"/>
              </a:lnSpc>
            </a:pPr>
            <a:r>
              <a:rPr lang="en-IN" strike="noStrike">
                <a:solidFill>
                  <a:srgbClr val="000000"/>
                </a:solidFill>
                <a:latin typeface="Mangal"/>
                <a:ea typeface="DejaVu Sans"/>
              </a:rPr>
              <a:t>}</a:t>
            </a:r>
            <a:endParaRPr/>
          </a:p>
        </p:txBody>
      </p:sp>
      <p:sp>
        <p:nvSpPr>
          <p:cNvPr id="614" name="CustomShape 5"/>
          <p:cNvSpPr/>
          <p:nvPr/>
        </p:nvSpPr>
        <p:spPr>
          <a:xfrm>
            <a:off x="266760" y="649440"/>
            <a:ext cx="2938680" cy="603360"/>
          </a:xfrm>
          <a:prstGeom prst="wedgeRoundRectCallout">
            <a:avLst>
              <a:gd name="adj1" fmla="val -24220"/>
              <a:gd name="adj2" fmla="val 323838"/>
              <a:gd name="adj3" fmla="val 16667"/>
            </a:avLst>
          </a:prstGeom>
          <a:solidFill>
            <a:schemeClr val="tx2">
              <a:lumMod val="5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trike="noStrike">
                <a:solidFill>
                  <a:srgbClr val="FFFFFF"/>
                </a:solidFill>
                <a:latin typeface="Gill Sans MT"/>
                <a:ea typeface="DejaVu Sans"/>
              </a:rPr>
              <a:t>Declares a class called </a:t>
            </a:r>
            <a:r>
              <a:rPr lang="en-IN" i="1" strike="noStrike">
                <a:solidFill>
                  <a:srgbClr val="FFFFFF"/>
                </a:solidFill>
                <a:latin typeface="Gill Sans MT"/>
                <a:ea typeface="DejaVu Sans"/>
              </a:rPr>
              <a:t>CRectangle</a:t>
            </a:r>
            <a:endParaRPr/>
          </a:p>
        </p:txBody>
      </p:sp>
      <p:sp>
        <p:nvSpPr>
          <p:cNvPr id="615" name="CustomShape 6"/>
          <p:cNvSpPr/>
          <p:nvPr/>
        </p:nvSpPr>
        <p:spPr>
          <a:xfrm>
            <a:off x="4164120" y="1095480"/>
            <a:ext cx="3641760" cy="1135080"/>
          </a:xfrm>
          <a:prstGeom prst="wedgeRoundRectCallout">
            <a:avLst>
              <a:gd name="adj1" fmla="val -95125"/>
              <a:gd name="adj2" fmla="val 116739"/>
              <a:gd name="adj3" fmla="val 16667"/>
            </a:avLst>
          </a:prstGeom>
          <a:solidFill>
            <a:schemeClr val="tx2">
              <a:lumMod val="5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trike="noStrike">
                <a:solidFill>
                  <a:srgbClr val="FFFFFF"/>
                </a:solidFill>
                <a:latin typeface="Gill Sans MT"/>
                <a:ea typeface="DejaVu Sans"/>
              </a:rPr>
              <a:t>Everything inside this opening brace and the corresponding closing brace is part of to the class</a:t>
            </a:r>
            <a:endParaRPr/>
          </a:p>
        </p:txBody>
      </p:sp>
      <p:sp>
        <p:nvSpPr>
          <p:cNvPr id="616" name="CustomShape 7"/>
          <p:cNvSpPr/>
          <p:nvPr/>
        </p:nvSpPr>
        <p:spPr>
          <a:xfrm>
            <a:off x="2251080" y="5146560"/>
            <a:ext cx="1911600" cy="605160"/>
          </a:xfrm>
          <a:prstGeom prst="wedgeRoundRectCallout">
            <a:avLst>
              <a:gd name="adj1" fmla="val -140350"/>
              <a:gd name="adj2" fmla="val -43246"/>
              <a:gd name="adj3" fmla="val 16667"/>
            </a:avLst>
          </a:prstGeom>
          <a:solidFill>
            <a:schemeClr val="tx2">
              <a:lumMod val="5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gn="ctr">
              <a:lnSpc>
                <a:spcPct val="100000"/>
              </a:lnSpc>
            </a:pPr>
            <a:r>
              <a:rPr lang="en-IN" strike="noStrike">
                <a:solidFill>
                  <a:srgbClr val="FFFFFF"/>
                </a:solidFill>
                <a:latin typeface="Gill Sans MT"/>
                <a:ea typeface="DejaVu Sans"/>
              </a:rPr>
              <a:t>Closing brace for the class </a:t>
            </a:r>
            <a:endParaRPr/>
          </a:p>
        </p:txBody>
      </p:sp>
      <p:sp>
        <p:nvSpPr>
          <p:cNvPr id="617" name="CustomShape 8"/>
          <p:cNvSpPr/>
          <p:nvPr/>
        </p:nvSpPr>
        <p:spPr>
          <a:xfrm>
            <a:off x="3581280" y="6305400"/>
            <a:ext cx="2132280" cy="474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CustomShape 1"/>
          <p:cNvSpPr/>
          <p:nvPr/>
        </p:nvSpPr>
        <p:spPr>
          <a:xfrm>
            <a:off x="612720" y="228600"/>
            <a:ext cx="8151840" cy="98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Creating and Using Rectangle Class</a:t>
            </a:r>
            <a:endParaRPr/>
          </a:p>
        </p:txBody>
      </p:sp>
      <p:sp>
        <p:nvSpPr>
          <p:cNvPr id="619" name="CustomShape 2"/>
          <p:cNvSpPr/>
          <p:nvPr/>
        </p:nvSpPr>
        <p:spPr>
          <a:xfrm>
            <a:off x="260280" y="1746360"/>
            <a:ext cx="3845160" cy="44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Mangal"/>
                <a:ea typeface="DejaVu Sans"/>
              </a:rPr>
              <a:t>// classes example</a:t>
            </a:r>
            <a:endParaRPr/>
          </a:p>
          <a:p>
            <a:pPr>
              <a:lnSpc>
                <a:spcPct val="100000"/>
              </a:lnSpc>
            </a:pPr>
            <a:r>
              <a:rPr lang="en-IN" strike="noStrike">
                <a:solidFill>
                  <a:srgbClr val="000000"/>
                </a:solidFill>
                <a:latin typeface="Mangal"/>
                <a:ea typeface="DejaVu Sans"/>
              </a:rPr>
              <a:t>#include &lt;iostream&gt;</a:t>
            </a:r>
            <a:endParaRPr/>
          </a:p>
          <a:p>
            <a:pPr>
              <a:lnSpc>
                <a:spcPct val="100000"/>
              </a:lnSpc>
            </a:pPr>
            <a:r>
              <a:rPr lang="en-IN" strike="noStrike">
                <a:solidFill>
                  <a:srgbClr val="000000"/>
                </a:solidFill>
                <a:latin typeface="Mangal"/>
                <a:ea typeface="DejaVu Sans"/>
              </a:rPr>
              <a:t>using namespace std;</a:t>
            </a:r>
            <a:endParaRPr/>
          </a:p>
          <a:p>
            <a:pPr>
              <a:lnSpc>
                <a:spcPct val="100000"/>
              </a:lnSpc>
            </a:pPr>
            <a:endParaRPr/>
          </a:p>
          <a:p>
            <a:pPr>
              <a:lnSpc>
                <a:spcPct val="100000"/>
              </a:lnSpc>
            </a:pPr>
            <a:r>
              <a:rPr lang="en-IN" strike="noStrike">
                <a:solidFill>
                  <a:srgbClr val="000000"/>
                </a:solidFill>
                <a:latin typeface="Mangal"/>
                <a:ea typeface="DejaVu Sans"/>
              </a:rPr>
              <a:t>class CRectangle {</a:t>
            </a:r>
            <a:endParaRPr/>
          </a:p>
          <a:p>
            <a:pPr>
              <a:lnSpc>
                <a:spcPct val="100000"/>
              </a:lnSpc>
            </a:pPr>
            <a:r>
              <a:rPr lang="en-IN" strike="noStrike">
                <a:solidFill>
                  <a:srgbClr val="000000"/>
                </a:solidFill>
                <a:latin typeface="Mangal"/>
                <a:ea typeface="DejaVu Sans"/>
              </a:rPr>
              <a:t>  int width, height;</a:t>
            </a:r>
            <a:endParaRPr/>
          </a:p>
          <a:p>
            <a:pPr>
              <a:lnSpc>
                <a:spcPct val="100000"/>
              </a:lnSpc>
            </a:pPr>
            <a:r>
              <a:rPr lang="en-IN" strike="noStrike">
                <a:solidFill>
                  <a:srgbClr val="000000"/>
                </a:solidFill>
                <a:latin typeface="Mangal"/>
                <a:ea typeface="DejaVu Sans"/>
              </a:rPr>
              <a:t>  public:</a:t>
            </a:r>
            <a:endParaRPr/>
          </a:p>
          <a:p>
            <a:pPr>
              <a:lnSpc>
                <a:spcPct val="100000"/>
              </a:lnSpc>
            </a:pPr>
            <a:r>
              <a:rPr lang="en-IN" strike="noStrike">
                <a:solidFill>
                  <a:srgbClr val="000000"/>
                </a:solidFill>
                <a:latin typeface="Mangal"/>
                <a:ea typeface="DejaVu Sans"/>
              </a:rPr>
              <a:t>    void set_values (int,int);</a:t>
            </a:r>
            <a:endParaRPr/>
          </a:p>
          <a:p>
            <a:pPr>
              <a:lnSpc>
                <a:spcPct val="100000"/>
              </a:lnSpc>
            </a:pPr>
            <a:r>
              <a:rPr lang="en-IN" strike="noStrike">
                <a:solidFill>
                  <a:srgbClr val="000000"/>
                </a:solidFill>
                <a:latin typeface="Mangal"/>
                <a:ea typeface="DejaVu Sans"/>
              </a:rPr>
              <a:t>    int area () </a:t>
            </a:r>
            <a:endParaRPr/>
          </a:p>
          <a:p>
            <a:pPr>
              <a:lnSpc>
                <a:spcPct val="100000"/>
              </a:lnSpc>
            </a:pPr>
            <a:r>
              <a:rPr lang="en-IN" strike="noStrike">
                <a:solidFill>
                  <a:srgbClr val="000000"/>
                </a:solidFill>
                <a:latin typeface="Mangal"/>
                <a:ea typeface="DejaVu Sans"/>
              </a:rPr>
              <a:t>      {</a:t>
            </a:r>
            <a:endParaRPr/>
          </a:p>
          <a:p>
            <a:pPr>
              <a:lnSpc>
                <a:spcPct val="100000"/>
              </a:lnSpc>
            </a:pPr>
            <a:r>
              <a:rPr lang="en-IN" strike="noStrike">
                <a:solidFill>
                  <a:srgbClr val="000000"/>
                </a:solidFill>
                <a:latin typeface="Mangal"/>
                <a:ea typeface="DejaVu Sans"/>
              </a:rPr>
              <a:t>	return (x*y);</a:t>
            </a:r>
            <a:endParaRPr/>
          </a:p>
          <a:p>
            <a:pPr>
              <a:lnSpc>
                <a:spcPct val="100000"/>
              </a:lnSpc>
            </a:pPr>
            <a:r>
              <a:rPr lang="en-IN" strike="noStrike">
                <a:solidFill>
                  <a:srgbClr val="000000"/>
                </a:solidFill>
                <a:latin typeface="Mangal"/>
                <a:ea typeface="DejaVu Sans"/>
              </a:rPr>
              <a:t>       }</a:t>
            </a:r>
            <a:endParaRPr/>
          </a:p>
          <a:p>
            <a:pPr>
              <a:lnSpc>
                <a:spcPct val="100000"/>
              </a:lnSpc>
            </a:pPr>
            <a:r>
              <a:rPr lang="en-IN" strike="noStrike">
                <a:solidFill>
                  <a:srgbClr val="000000"/>
                </a:solidFill>
                <a:latin typeface="Mangal"/>
                <a:ea typeface="DejaVu Sans"/>
              </a:rPr>
              <a:t>};</a:t>
            </a:r>
            <a:endParaRPr/>
          </a:p>
          <a:p>
            <a:pPr>
              <a:lnSpc>
                <a:spcPct val="100000"/>
              </a:lnSpc>
            </a:pPr>
            <a:endParaRPr/>
          </a:p>
        </p:txBody>
      </p:sp>
      <p:sp>
        <p:nvSpPr>
          <p:cNvPr id="620" name="CustomShape 3"/>
          <p:cNvSpPr/>
          <p:nvPr/>
        </p:nvSpPr>
        <p:spPr>
          <a:xfrm>
            <a:off x="609480" y="6445080"/>
            <a:ext cx="8375760" cy="363600"/>
          </a:xfrm>
          <a:prstGeom prst="rect">
            <a:avLst/>
          </a:prstGeom>
          <a:noFill/>
          <a:ln>
            <a:noFill/>
          </a:ln>
        </p:spPr>
        <p:style>
          <a:lnRef idx="0">
            <a:scrgbClr r="0" g="0" b="0"/>
          </a:lnRef>
          <a:fillRef idx="0">
            <a:scrgbClr r="0" g="0" b="0"/>
          </a:fillRef>
          <a:effectRef idx="0">
            <a:scrgbClr r="0" g="0" b="0"/>
          </a:effectRef>
          <a:fontRef idx="minor"/>
        </p:style>
      </p:sp>
      <p:sp>
        <p:nvSpPr>
          <p:cNvPr id="621" name="CustomShape 4"/>
          <p:cNvSpPr/>
          <p:nvPr/>
        </p:nvSpPr>
        <p:spPr>
          <a:xfrm>
            <a:off x="8613720" y="6305400"/>
            <a:ext cx="455760" cy="47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fld id="{C5825FF7-D814-4AB6-BD7C-93E2E0EA07E7}" type="slidenum">
              <a:rPr lang="en-IN" sz="1200" strike="noStrike">
                <a:solidFill>
                  <a:srgbClr val="B5A989"/>
                </a:solidFill>
                <a:latin typeface="Gill Sans MT"/>
                <a:ea typeface="DejaVu Sans"/>
              </a:rPr>
              <a:pPr algn="ctr">
                <a:lnSpc>
                  <a:spcPct val="100000"/>
                </a:lnSpc>
              </a:pPr>
              <a:t>29</a:t>
            </a:fld>
            <a:endParaRPr/>
          </a:p>
        </p:txBody>
      </p:sp>
      <p:sp>
        <p:nvSpPr>
          <p:cNvPr id="622" name="CustomShape 5"/>
          <p:cNvSpPr/>
          <p:nvPr/>
        </p:nvSpPr>
        <p:spPr>
          <a:xfrm>
            <a:off x="4276800" y="1719360"/>
            <a:ext cx="4708800" cy="44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Mangal"/>
                <a:ea typeface="DejaVu Sans"/>
              </a:rPr>
              <a:t>void CRectangle::set_values (int a, int b) </a:t>
            </a:r>
            <a:endParaRPr/>
          </a:p>
          <a:p>
            <a:pPr>
              <a:lnSpc>
                <a:spcPct val="100000"/>
              </a:lnSpc>
            </a:pPr>
            <a:r>
              <a:rPr lang="en-IN" strike="noStrike">
                <a:solidFill>
                  <a:srgbClr val="000000"/>
                </a:solidFill>
                <a:latin typeface="Mangal"/>
                <a:ea typeface="DejaVu Sans"/>
              </a:rPr>
              <a:t>{</a:t>
            </a:r>
            <a:endParaRPr/>
          </a:p>
          <a:p>
            <a:pPr>
              <a:lnSpc>
                <a:spcPct val="100000"/>
              </a:lnSpc>
            </a:pPr>
            <a:r>
              <a:rPr lang="en-IN" strike="noStrike">
                <a:solidFill>
                  <a:srgbClr val="000000"/>
                </a:solidFill>
                <a:latin typeface="Mangal"/>
                <a:ea typeface="DejaVu Sans"/>
              </a:rPr>
              <a:t>  width = a;</a:t>
            </a:r>
            <a:endParaRPr/>
          </a:p>
          <a:p>
            <a:pPr>
              <a:lnSpc>
                <a:spcPct val="100000"/>
              </a:lnSpc>
            </a:pPr>
            <a:r>
              <a:rPr lang="en-IN" strike="noStrike">
                <a:solidFill>
                  <a:srgbClr val="000000"/>
                </a:solidFill>
                <a:latin typeface="Mangal"/>
                <a:ea typeface="DejaVu Sans"/>
              </a:rPr>
              <a:t>  height = b;</a:t>
            </a:r>
            <a:endParaRPr/>
          </a:p>
          <a:p>
            <a:pPr>
              <a:lnSpc>
                <a:spcPct val="100000"/>
              </a:lnSpc>
            </a:pPr>
            <a:r>
              <a:rPr lang="en-IN" strike="noStrike">
                <a:solidFill>
                  <a:srgbClr val="000000"/>
                </a:solidFill>
                <a:latin typeface="Mangal"/>
                <a:ea typeface="DejaVu Sans"/>
              </a:rPr>
              <a:t>}</a:t>
            </a:r>
            <a:endParaRPr/>
          </a:p>
          <a:p>
            <a:pPr>
              <a:lnSpc>
                <a:spcPct val="100000"/>
              </a:lnSpc>
            </a:pPr>
            <a:endParaRPr/>
          </a:p>
          <a:p>
            <a:pPr>
              <a:lnSpc>
                <a:spcPct val="100000"/>
              </a:lnSpc>
            </a:pPr>
            <a:r>
              <a:rPr lang="en-IN" strike="noStrike">
                <a:solidFill>
                  <a:srgbClr val="000000"/>
                </a:solidFill>
                <a:latin typeface="Mangal"/>
                <a:ea typeface="DejaVu Sans"/>
              </a:rPr>
              <a:t>int main () </a:t>
            </a:r>
            <a:endParaRPr/>
          </a:p>
          <a:p>
            <a:pPr>
              <a:lnSpc>
                <a:spcPct val="100000"/>
              </a:lnSpc>
            </a:pPr>
            <a:r>
              <a:rPr lang="en-IN" strike="noStrike">
                <a:solidFill>
                  <a:srgbClr val="000000"/>
                </a:solidFill>
                <a:latin typeface="Mangal"/>
                <a:ea typeface="DejaVu Sans"/>
              </a:rPr>
              <a:t>{</a:t>
            </a:r>
            <a:endParaRPr/>
          </a:p>
          <a:p>
            <a:pPr>
              <a:lnSpc>
                <a:spcPct val="100000"/>
              </a:lnSpc>
            </a:pPr>
            <a:r>
              <a:rPr lang="en-IN" strike="noStrike">
                <a:solidFill>
                  <a:srgbClr val="000000"/>
                </a:solidFill>
                <a:latin typeface="Mangal"/>
                <a:ea typeface="DejaVu Sans"/>
              </a:rPr>
              <a:t>  CRectangle rect;</a:t>
            </a:r>
            <a:endParaRPr/>
          </a:p>
          <a:p>
            <a:pPr>
              <a:lnSpc>
                <a:spcPct val="100000"/>
              </a:lnSpc>
            </a:pPr>
            <a:r>
              <a:rPr lang="en-IN" strike="noStrike">
                <a:solidFill>
                  <a:srgbClr val="000000"/>
                </a:solidFill>
                <a:latin typeface="Mangal"/>
                <a:ea typeface="DejaVu Sans"/>
              </a:rPr>
              <a:t>  rect.set_values (3,4);</a:t>
            </a:r>
            <a:endParaRPr/>
          </a:p>
          <a:p>
            <a:pPr>
              <a:lnSpc>
                <a:spcPct val="100000"/>
              </a:lnSpc>
            </a:pPr>
            <a:r>
              <a:rPr lang="en-IN" strike="noStrike">
                <a:solidFill>
                  <a:srgbClr val="000000"/>
                </a:solidFill>
                <a:latin typeface="Mangal"/>
                <a:ea typeface="DejaVu Sans"/>
              </a:rPr>
              <a:t>  cout &lt;&lt; "area: " &lt;&lt; rect.area();</a:t>
            </a:r>
            <a:endParaRPr/>
          </a:p>
          <a:p>
            <a:pPr>
              <a:lnSpc>
                <a:spcPct val="100000"/>
              </a:lnSpc>
            </a:pPr>
            <a:r>
              <a:rPr lang="en-IN" strike="noStrike">
                <a:solidFill>
                  <a:srgbClr val="000000"/>
                </a:solidFill>
                <a:latin typeface="Mangal"/>
                <a:ea typeface="DejaVu Sans"/>
              </a:rPr>
              <a:t>  return 0;</a:t>
            </a:r>
            <a:endParaRPr/>
          </a:p>
          <a:p>
            <a:pPr>
              <a:lnSpc>
                <a:spcPct val="100000"/>
              </a:lnSpc>
            </a:pPr>
            <a:r>
              <a:rPr lang="en-IN" strike="noStrike">
                <a:solidFill>
                  <a:srgbClr val="000000"/>
                </a:solidFill>
                <a:latin typeface="Mangal"/>
                <a:ea typeface="DejaVu Sans"/>
              </a:rPr>
              <a:t>}</a:t>
            </a:r>
            <a:endParaRPr/>
          </a:p>
        </p:txBody>
      </p:sp>
      <p:sp>
        <p:nvSpPr>
          <p:cNvPr id="623" name="CustomShape 6"/>
          <p:cNvSpPr/>
          <p:nvPr/>
        </p:nvSpPr>
        <p:spPr>
          <a:xfrm>
            <a:off x="1378080" y="4417920"/>
            <a:ext cx="5429520" cy="1544760"/>
          </a:xfrm>
          <a:prstGeom prst="wedgeRoundRectCallout">
            <a:avLst>
              <a:gd name="adj1" fmla="val 33486"/>
              <a:gd name="adj2" fmla="val -205496"/>
              <a:gd name="adj3" fmla="val 16667"/>
            </a:avLst>
          </a:prstGeom>
          <a:solidFill>
            <a:schemeClr val="tx2">
              <a:lumMod val="5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IN" sz="2000" strike="noStrike">
                <a:solidFill>
                  <a:srgbClr val="FFFFFF"/>
                </a:solidFill>
                <a:latin typeface="Gill Sans MT"/>
                <a:ea typeface="DejaVu Sans"/>
              </a:rPr>
              <a:t>Function definition for </a:t>
            </a:r>
            <a:r>
              <a:rPr lang="en-IN" sz="2000" b="1" i="1" strike="noStrike">
                <a:solidFill>
                  <a:srgbClr val="FFFFFF"/>
                </a:solidFill>
                <a:latin typeface="Gill Sans MT"/>
                <a:ea typeface="DejaVu Sans"/>
              </a:rPr>
              <a:t>set_values</a:t>
            </a:r>
            <a:r>
              <a:rPr lang="en-IN" sz="2000" strike="noStrike">
                <a:solidFill>
                  <a:srgbClr val="FFFFFF"/>
                </a:solidFill>
                <a:latin typeface="Gill Sans MT"/>
                <a:ea typeface="DejaVu Sans"/>
              </a:rPr>
              <a:t> is done outside the </a:t>
            </a:r>
            <a:r>
              <a:rPr lang="en-IN" sz="2000" i="1" strike="noStrike">
                <a:solidFill>
                  <a:srgbClr val="FFFFFF"/>
                </a:solidFill>
                <a:latin typeface="Gill Sans MT"/>
                <a:ea typeface="DejaVu Sans"/>
              </a:rPr>
              <a:t>CRectangle</a:t>
            </a:r>
            <a:r>
              <a:rPr lang="en-IN" sz="2000" strike="noStrike">
                <a:solidFill>
                  <a:srgbClr val="FFFFFF"/>
                </a:solidFill>
                <a:latin typeface="Gill Sans MT"/>
                <a:ea typeface="DejaVu Sans"/>
              </a:rPr>
              <a:t> class definition itself. </a:t>
            </a:r>
            <a:endParaRPr/>
          </a:p>
          <a:p>
            <a:pPr>
              <a:lnSpc>
                <a:spcPct val="100000"/>
              </a:lnSpc>
            </a:pPr>
            <a:r>
              <a:rPr lang="en-IN" sz="2000" strike="noStrike">
                <a:solidFill>
                  <a:srgbClr val="FFFFFF"/>
                </a:solidFill>
                <a:latin typeface="Gill Sans MT"/>
                <a:ea typeface="DejaVu Sans"/>
              </a:rPr>
              <a:t>We must use the operator of scope (::) to specify that we are defining a function that is a member of the class CRectangle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sp>
      <p:pic>
        <p:nvPicPr>
          <p:cNvPr id="495" name="Picture 2"/>
          <p:cNvPicPr/>
          <p:nvPr/>
        </p:nvPicPr>
        <p:blipFill>
          <a:blip r:embed="rId2"/>
          <a:stretch/>
        </p:blipFill>
        <p:spPr>
          <a:xfrm>
            <a:off x="2666880" y="1143000"/>
            <a:ext cx="4341960" cy="1798920"/>
          </a:xfrm>
          <a:prstGeom prst="rect">
            <a:avLst/>
          </a:prstGeom>
          <a:ln>
            <a:noFill/>
          </a:ln>
        </p:spPr>
      </p:pic>
      <p:sp>
        <p:nvSpPr>
          <p:cNvPr id="496" name="CustomShape 2"/>
          <p:cNvSpPr/>
          <p:nvPr/>
        </p:nvSpPr>
        <p:spPr>
          <a:xfrm>
            <a:off x="1143000" y="3048120"/>
            <a:ext cx="7694640" cy="3381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IN" sz="2400" strike="noStrike">
                <a:solidFill>
                  <a:srgbClr val="000000"/>
                </a:solidFill>
                <a:latin typeface="Times New Roman"/>
                <a:ea typeface="DejaVu Sans"/>
              </a:rPr>
              <a:t>When we take a mobile as an object, its basic functionality for which it was invented were Calling &amp; Receiving a call &amp; Messaging. But now a days thousands of new features &amp; models were added &amp; the count is still increasing.</a:t>
            </a:r>
            <a:endParaRPr/>
          </a:p>
          <a:p>
            <a:pPr algn="just">
              <a:lnSpc>
                <a:spcPct val="100000"/>
              </a:lnSpc>
            </a:pPr>
            <a:r>
              <a:rPr lang="en-IN" sz="2400" strike="noStrike">
                <a:solidFill>
                  <a:srgbClr val="000000"/>
                </a:solidFill>
                <a:latin typeface="Times New Roman"/>
                <a:ea typeface="DejaVu Sans"/>
              </a:rPr>
              <a:t>In above diagram, each brand (Samsung, Nokia, IPhone) have their own list of features along with basic functionality of dialing, receiving a call &amp; messaging. </a:t>
            </a:r>
            <a:endParaRPr/>
          </a:p>
          <a:p>
            <a:pPr algn="just">
              <a:lnSpc>
                <a:spcPct val="100000"/>
              </a:lnSpc>
            </a:pPr>
            <a:r>
              <a:rPr lang="en-IN" sz="2400" strike="noStrike">
                <a:solidFill>
                  <a:srgbClr val="000000"/>
                </a:solidFill>
                <a:latin typeface="Times New Roman"/>
                <a:ea typeface="DejaVu Sans"/>
              </a:rPr>
              <a:t>When we talk about OOP, as the word indicate it will talk about an object (a real world object)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CustomShape 1"/>
          <p:cNvSpPr/>
          <p:nvPr/>
        </p:nvSpPr>
        <p:spPr>
          <a:xfrm>
            <a:off x="612720" y="228600"/>
            <a:ext cx="8151840" cy="98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Creating and Using Rectangle Class</a:t>
            </a:r>
            <a:endParaRPr/>
          </a:p>
        </p:txBody>
      </p:sp>
      <p:sp>
        <p:nvSpPr>
          <p:cNvPr id="625" name="CustomShape 2"/>
          <p:cNvSpPr/>
          <p:nvPr/>
        </p:nvSpPr>
        <p:spPr>
          <a:xfrm>
            <a:off x="260280" y="1746360"/>
            <a:ext cx="3845160" cy="44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Mangal"/>
                <a:ea typeface="DejaVu Sans"/>
              </a:rPr>
              <a:t>// classes example</a:t>
            </a:r>
            <a:endParaRPr/>
          </a:p>
          <a:p>
            <a:pPr>
              <a:lnSpc>
                <a:spcPct val="100000"/>
              </a:lnSpc>
            </a:pPr>
            <a:r>
              <a:rPr lang="en-IN" strike="noStrike">
                <a:solidFill>
                  <a:srgbClr val="000000"/>
                </a:solidFill>
                <a:latin typeface="Mangal"/>
                <a:ea typeface="DejaVu Sans"/>
              </a:rPr>
              <a:t>#include &lt;iostream&gt;</a:t>
            </a:r>
            <a:endParaRPr/>
          </a:p>
          <a:p>
            <a:pPr>
              <a:lnSpc>
                <a:spcPct val="100000"/>
              </a:lnSpc>
            </a:pPr>
            <a:r>
              <a:rPr lang="en-IN" strike="noStrike">
                <a:solidFill>
                  <a:srgbClr val="000000"/>
                </a:solidFill>
                <a:latin typeface="Mangal"/>
                <a:ea typeface="DejaVu Sans"/>
              </a:rPr>
              <a:t>using namespace std;</a:t>
            </a:r>
            <a:endParaRPr/>
          </a:p>
          <a:p>
            <a:pPr>
              <a:lnSpc>
                <a:spcPct val="100000"/>
              </a:lnSpc>
            </a:pPr>
            <a:endParaRPr/>
          </a:p>
          <a:p>
            <a:pPr>
              <a:lnSpc>
                <a:spcPct val="100000"/>
              </a:lnSpc>
            </a:pPr>
            <a:r>
              <a:rPr lang="en-IN" strike="noStrike">
                <a:solidFill>
                  <a:srgbClr val="000000"/>
                </a:solidFill>
                <a:latin typeface="Mangal"/>
                <a:ea typeface="DejaVu Sans"/>
              </a:rPr>
              <a:t>class CRectangle {</a:t>
            </a:r>
            <a:endParaRPr/>
          </a:p>
          <a:p>
            <a:pPr>
              <a:lnSpc>
                <a:spcPct val="100000"/>
              </a:lnSpc>
            </a:pPr>
            <a:r>
              <a:rPr lang="en-IN" strike="noStrike">
                <a:solidFill>
                  <a:srgbClr val="000000"/>
                </a:solidFill>
                <a:latin typeface="Mangal"/>
                <a:ea typeface="DejaVu Sans"/>
              </a:rPr>
              <a:t>  int width, height;</a:t>
            </a:r>
            <a:endParaRPr/>
          </a:p>
          <a:p>
            <a:pPr>
              <a:lnSpc>
                <a:spcPct val="100000"/>
              </a:lnSpc>
            </a:pPr>
            <a:r>
              <a:rPr lang="en-IN" strike="noStrike">
                <a:solidFill>
                  <a:srgbClr val="000000"/>
                </a:solidFill>
                <a:latin typeface="Mangal"/>
                <a:ea typeface="DejaVu Sans"/>
              </a:rPr>
              <a:t>  public:</a:t>
            </a:r>
            <a:endParaRPr/>
          </a:p>
          <a:p>
            <a:pPr>
              <a:lnSpc>
                <a:spcPct val="100000"/>
              </a:lnSpc>
            </a:pPr>
            <a:r>
              <a:rPr lang="en-IN" strike="noStrike">
                <a:solidFill>
                  <a:srgbClr val="000000"/>
                </a:solidFill>
                <a:latin typeface="Mangal"/>
                <a:ea typeface="DejaVu Sans"/>
              </a:rPr>
              <a:t>    void set_values (int,int);</a:t>
            </a:r>
            <a:endParaRPr/>
          </a:p>
          <a:p>
            <a:pPr>
              <a:lnSpc>
                <a:spcPct val="100000"/>
              </a:lnSpc>
            </a:pPr>
            <a:r>
              <a:rPr lang="en-IN" strike="noStrike">
                <a:solidFill>
                  <a:srgbClr val="000000"/>
                </a:solidFill>
                <a:latin typeface="Mangal"/>
                <a:ea typeface="DejaVu Sans"/>
              </a:rPr>
              <a:t>    int area () </a:t>
            </a:r>
            <a:endParaRPr/>
          </a:p>
          <a:p>
            <a:pPr>
              <a:lnSpc>
                <a:spcPct val="100000"/>
              </a:lnSpc>
            </a:pPr>
            <a:r>
              <a:rPr lang="en-IN" strike="noStrike">
                <a:solidFill>
                  <a:srgbClr val="000000"/>
                </a:solidFill>
                <a:latin typeface="Mangal"/>
                <a:ea typeface="DejaVu Sans"/>
              </a:rPr>
              <a:t>      {</a:t>
            </a:r>
            <a:endParaRPr/>
          </a:p>
          <a:p>
            <a:pPr>
              <a:lnSpc>
                <a:spcPct val="100000"/>
              </a:lnSpc>
            </a:pPr>
            <a:r>
              <a:rPr lang="en-IN" strike="noStrike">
                <a:solidFill>
                  <a:srgbClr val="000000"/>
                </a:solidFill>
                <a:latin typeface="Mangal"/>
                <a:ea typeface="DejaVu Sans"/>
              </a:rPr>
              <a:t>	return (x*y);</a:t>
            </a:r>
            <a:endParaRPr/>
          </a:p>
          <a:p>
            <a:pPr>
              <a:lnSpc>
                <a:spcPct val="100000"/>
              </a:lnSpc>
            </a:pPr>
            <a:r>
              <a:rPr lang="en-IN" strike="noStrike">
                <a:solidFill>
                  <a:srgbClr val="000000"/>
                </a:solidFill>
                <a:latin typeface="Mangal"/>
                <a:ea typeface="DejaVu Sans"/>
              </a:rPr>
              <a:t>       }</a:t>
            </a:r>
            <a:endParaRPr/>
          </a:p>
          <a:p>
            <a:pPr>
              <a:lnSpc>
                <a:spcPct val="100000"/>
              </a:lnSpc>
            </a:pPr>
            <a:r>
              <a:rPr lang="en-IN" strike="noStrike">
                <a:solidFill>
                  <a:srgbClr val="000000"/>
                </a:solidFill>
                <a:latin typeface="Mangal"/>
                <a:ea typeface="DejaVu Sans"/>
              </a:rPr>
              <a:t>};</a:t>
            </a:r>
            <a:endParaRPr/>
          </a:p>
          <a:p>
            <a:pPr>
              <a:lnSpc>
                <a:spcPct val="100000"/>
              </a:lnSpc>
            </a:pPr>
            <a:endParaRPr/>
          </a:p>
        </p:txBody>
      </p:sp>
      <p:sp>
        <p:nvSpPr>
          <p:cNvPr id="626" name="CustomShape 3"/>
          <p:cNvSpPr/>
          <p:nvPr/>
        </p:nvSpPr>
        <p:spPr>
          <a:xfrm>
            <a:off x="609480" y="6445080"/>
            <a:ext cx="8375760" cy="363600"/>
          </a:xfrm>
          <a:prstGeom prst="rect">
            <a:avLst/>
          </a:prstGeom>
          <a:noFill/>
          <a:ln>
            <a:noFill/>
          </a:ln>
        </p:spPr>
        <p:style>
          <a:lnRef idx="0">
            <a:scrgbClr r="0" g="0" b="0"/>
          </a:lnRef>
          <a:fillRef idx="0">
            <a:scrgbClr r="0" g="0" b="0"/>
          </a:fillRef>
          <a:effectRef idx="0">
            <a:scrgbClr r="0" g="0" b="0"/>
          </a:effectRef>
          <a:fontRef idx="minor"/>
        </p:style>
      </p:sp>
      <p:sp>
        <p:nvSpPr>
          <p:cNvPr id="627" name="CustomShape 4"/>
          <p:cNvSpPr/>
          <p:nvPr/>
        </p:nvSpPr>
        <p:spPr>
          <a:xfrm>
            <a:off x="8613720" y="6305400"/>
            <a:ext cx="455760" cy="47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fld id="{B533C976-82A0-43C9-A035-4D41A0AC321E}" type="slidenum">
              <a:rPr lang="en-IN" sz="1200" strike="noStrike">
                <a:solidFill>
                  <a:srgbClr val="B5A989"/>
                </a:solidFill>
                <a:latin typeface="Gill Sans MT"/>
                <a:ea typeface="DejaVu Sans"/>
              </a:rPr>
              <a:pPr algn="ctr">
                <a:lnSpc>
                  <a:spcPct val="100000"/>
                </a:lnSpc>
              </a:pPr>
              <a:t>30</a:t>
            </a:fld>
            <a:endParaRPr/>
          </a:p>
        </p:txBody>
      </p:sp>
      <p:sp>
        <p:nvSpPr>
          <p:cNvPr id="628" name="CustomShape 5"/>
          <p:cNvSpPr/>
          <p:nvPr/>
        </p:nvSpPr>
        <p:spPr>
          <a:xfrm>
            <a:off x="4276800" y="1719360"/>
            <a:ext cx="4708800" cy="44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Mangal"/>
                <a:ea typeface="DejaVu Sans"/>
              </a:rPr>
              <a:t>void CRectangle::set_values (int a, int b) </a:t>
            </a:r>
            <a:endParaRPr/>
          </a:p>
          <a:p>
            <a:pPr>
              <a:lnSpc>
                <a:spcPct val="100000"/>
              </a:lnSpc>
            </a:pPr>
            <a:r>
              <a:rPr lang="en-IN" strike="noStrike">
                <a:solidFill>
                  <a:srgbClr val="000000"/>
                </a:solidFill>
                <a:latin typeface="Mangal"/>
                <a:ea typeface="DejaVu Sans"/>
              </a:rPr>
              <a:t>{</a:t>
            </a:r>
            <a:endParaRPr/>
          </a:p>
          <a:p>
            <a:pPr>
              <a:lnSpc>
                <a:spcPct val="100000"/>
              </a:lnSpc>
            </a:pPr>
            <a:r>
              <a:rPr lang="en-IN" strike="noStrike">
                <a:solidFill>
                  <a:srgbClr val="000000"/>
                </a:solidFill>
                <a:latin typeface="Mangal"/>
                <a:ea typeface="DejaVu Sans"/>
              </a:rPr>
              <a:t>  width = a;</a:t>
            </a:r>
            <a:endParaRPr/>
          </a:p>
          <a:p>
            <a:pPr>
              <a:lnSpc>
                <a:spcPct val="100000"/>
              </a:lnSpc>
            </a:pPr>
            <a:r>
              <a:rPr lang="en-IN" strike="noStrike">
                <a:solidFill>
                  <a:srgbClr val="000000"/>
                </a:solidFill>
                <a:latin typeface="Mangal"/>
                <a:ea typeface="DejaVu Sans"/>
              </a:rPr>
              <a:t>  height = b;</a:t>
            </a:r>
            <a:endParaRPr/>
          </a:p>
          <a:p>
            <a:pPr>
              <a:lnSpc>
                <a:spcPct val="100000"/>
              </a:lnSpc>
            </a:pPr>
            <a:r>
              <a:rPr lang="en-IN" strike="noStrike">
                <a:solidFill>
                  <a:srgbClr val="000000"/>
                </a:solidFill>
                <a:latin typeface="Mangal"/>
                <a:ea typeface="DejaVu Sans"/>
              </a:rPr>
              <a:t>}</a:t>
            </a:r>
            <a:endParaRPr/>
          </a:p>
          <a:p>
            <a:pPr>
              <a:lnSpc>
                <a:spcPct val="100000"/>
              </a:lnSpc>
            </a:pPr>
            <a:endParaRPr/>
          </a:p>
          <a:p>
            <a:pPr>
              <a:lnSpc>
                <a:spcPct val="100000"/>
              </a:lnSpc>
            </a:pPr>
            <a:r>
              <a:rPr lang="en-IN" strike="noStrike">
                <a:solidFill>
                  <a:srgbClr val="000000"/>
                </a:solidFill>
                <a:latin typeface="Mangal"/>
                <a:ea typeface="DejaVu Sans"/>
              </a:rPr>
              <a:t>int main () </a:t>
            </a:r>
            <a:endParaRPr/>
          </a:p>
          <a:p>
            <a:pPr>
              <a:lnSpc>
                <a:spcPct val="100000"/>
              </a:lnSpc>
            </a:pPr>
            <a:r>
              <a:rPr lang="en-IN" strike="noStrike">
                <a:solidFill>
                  <a:srgbClr val="000000"/>
                </a:solidFill>
                <a:latin typeface="Mangal"/>
                <a:ea typeface="DejaVu Sans"/>
              </a:rPr>
              <a:t>{</a:t>
            </a:r>
            <a:endParaRPr/>
          </a:p>
          <a:p>
            <a:pPr>
              <a:lnSpc>
                <a:spcPct val="100000"/>
              </a:lnSpc>
            </a:pPr>
            <a:r>
              <a:rPr lang="en-IN" strike="noStrike">
                <a:solidFill>
                  <a:srgbClr val="000000"/>
                </a:solidFill>
                <a:latin typeface="Mangal"/>
                <a:ea typeface="DejaVu Sans"/>
              </a:rPr>
              <a:t>  CRectangle rect;</a:t>
            </a:r>
            <a:endParaRPr/>
          </a:p>
          <a:p>
            <a:pPr>
              <a:lnSpc>
                <a:spcPct val="100000"/>
              </a:lnSpc>
            </a:pPr>
            <a:r>
              <a:rPr lang="en-IN" strike="noStrike">
                <a:solidFill>
                  <a:srgbClr val="000000"/>
                </a:solidFill>
                <a:latin typeface="Mangal"/>
                <a:ea typeface="DejaVu Sans"/>
              </a:rPr>
              <a:t>  rect.set_values (3,4);</a:t>
            </a:r>
            <a:endParaRPr/>
          </a:p>
          <a:p>
            <a:pPr>
              <a:lnSpc>
                <a:spcPct val="100000"/>
              </a:lnSpc>
            </a:pPr>
            <a:r>
              <a:rPr lang="en-IN" strike="noStrike">
                <a:solidFill>
                  <a:srgbClr val="000000"/>
                </a:solidFill>
                <a:latin typeface="Mangal"/>
                <a:ea typeface="DejaVu Sans"/>
              </a:rPr>
              <a:t>  cout &lt;&lt; "area: " &lt;&lt; rect.area();</a:t>
            </a:r>
            <a:endParaRPr/>
          </a:p>
          <a:p>
            <a:pPr>
              <a:lnSpc>
                <a:spcPct val="100000"/>
              </a:lnSpc>
            </a:pPr>
            <a:r>
              <a:rPr lang="en-IN" strike="noStrike">
                <a:solidFill>
                  <a:srgbClr val="000000"/>
                </a:solidFill>
                <a:latin typeface="Mangal"/>
                <a:ea typeface="DejaVu Sans"/>
              </a:rPr>
              <a:t>  return 0;</a:t>
            </a:r>
            <a:endParaRPr/>
          </a:p>
          <a:p>
            <a:pPr>
              <a:lnSpc>
                <a:spcPct val="100000"/>
              </a:lnSpc>
            </a:pPr>
            <a:r>
              <a:rPr lang="en-IN" strike="noStrike">
                <a:solidFill>
                  <a:srgbClr val="000000"/>
                </a:solidFill>
                <a:latin typeface="Mangal"/>
                <a:ea typeface="DejaVu Sans"/>
              </a:rPr>
              <a:t>}</a:t>
            </a:r>
            <a:endParaRPr/>
          </a:p>
        </p:txBody>
      </p:sp>
      <p:sp>
        <p:nvSpPr>
          <p:cNvPr id="629" name="CustomShape 6"/>
          <p:cNvSpPr/>
          <p:nvPr/>
        </p:nvSpPr>
        <p:spPr>
          <a:xfrm rot="20494800">
            <a:off x="55080" y="1270800"/>
            <a:ext cx="2724120" cy="567000"/>
          </a:xfrm>
          <a:prstGeom prst="wedgeRoundRectCallout">
            <a:avLst>
              <a:gd name="adj1" fmla="val 94372"/>
              <a:gd name="adj2" fmla="val 515386"/>
              <a:gd name="adj3" fmla="val 16667"/>
            </a:avLst>
          </a:prstGeom>
          <a:solidFill>
            <a:schemeClr val="tx2">
              <a:lumMod val="5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IN" sz="2000" strike="noStrike">
                <a:solidFill>
                  <a:srgbClr val="FFFFFF"/>
                </a:solidFill>
                <a:latin typeface="Gill Sans MT"/>
                <a:ea typeface="DejaVu Sans"/>
              </a:rPr>
              <a:t>Our main program</a:t>
            </a:r>
            <a:endParaRPr/>
          </a:p>
        </p:txBody>
      </p:sp>
      <p:sp>
        <p:nvSpPr>
          <p:cNvPr id="630" name="CustomShape 7"/>
          <p:cNvSpPr/>
          <p:nvPr/>
        </p:nvSpPr>
        <p:spPr>
          <a:xfrm rot="930000">
            <a:off x="4983120" y="642600"/>
            <a:ext cx="3864240" cy="1073160"/>
          </a:xfrm>
          <a:prstGeom prst="wedgeRoundRectCallout">
            <a:avLst>
              <a:gd name="adj1" fmla="val 7156"/>
              <a:gd name="adj2" fmla="val 273844"/>
              <a:gd name="adj3" fmla="val 16667"/>
            </a:avLst>
          </a:prstGeom>
          <a:solidFill>
            <a:schemeClr val="tx2">
              <a:lumMod val="5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IN" sz="2000" strike="noStrike">
                <a:solidFill>
                  <a:srgbClr val="FFFFFF"/>
                </a:solidFill>
                <a:latin typeface="Gill Sans MT"/>
                <a:ea typeface="DejaVu Sans"/>
              </a:rPr>
              <a:t>Create an object (variable)  of type CRectangle.</a:t>
            </a:r>
            <a:endParaRPr/>
          </a:p>
        </p:txBody>
      </p:sp>
      <p:sp>
        <p:nvSpPr>
          <p:cNvPr id="631" name="CustomShape 8"/>
          <p:cNvSpPr/>
          <p:nvPr/>
        </p:nvSpPr>
        <p:spPr>
          <a:xfrm>
            <a:off x="369720" y="5345280"/>
            <a:ext cx="4073760" cy="1168560"/>
          </a:xfrm>
          <a:prstGeom prst="wedgeRoundRectCallout">
            <a:avLst>
              <a:gd name="adj1" fmla="val 53033"/>
              <a:gd name="adj2" fmla="val -136559"/>
              <a:gd name="adj3" fmla="val 16667"/>
            </a:avLst>
          </a:prstGeom>
          <a:solidFill>
            <a:schemeClr val="tx2">
              <a:lumMod val="50000"/>
            </a:schemeClr>
          </a:soli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a:lnSpc>
                <a:spcPct val="100000"/>
              </a:lnSpc>
            </a:pPr>
            <a:r>
              <a:rPr lang="en-IN" sz="2000" strike="noStrike">
                <a:solidFill>
                  <a:srgbClr val="FFFFFF"/>
                </a:solidFill>
                <a:latin typeface="Gill Sans MT"/>
                <a:ea typeface="DejaVu Sans"/>
              </a:rPr>
              <a:t>To access </a:t>
            </a:r>
            <a:r>
              <a:rPr lang="en-IN" sz="2000" b="1" i="1" strike="noStrike">
                <a:solidFill>
                  <a:srgbClr val="FFFFFF"/>
                </a:solidFill>
                <a:latin typeface="Gill Sans MT"/>
                <a:ea typeface="DejaVu Sans"/>
              </a:rPr>
              <a:t>rect</a:t>
            </a:r>
            <a:r>
              <a:rPr lang="en-IN" sz="2000" strike="noStrike">
                <a:solidFill>
                  <a:srgbClr val="FFFFFF"/>
                </a:solidFill>
                <a:latin typeface="Gill Sans MT"/>
                <a:ea typeface="DejaVu Sans"/>
              </a:rPr>
              <a:t>’s public members we use the object's name (</a:t>
            </a:r>
            <a:r>
              <a:rPr lang="en-IN" sz="2000" b="1" strike="noStrike">
                <a:solidFill>
                  <a:srgbClr val="FFFFFF"/>
                </a:solidFill>
                <a:latin typeface="Gill Sans MT"/>
                <a:ea typeface="DejaVu Sans"/>
              </a:rPr>
              <a:t>rect</a:t>
            </a:r>
            <a:r>
              <a:rPr lang="en-IN" sz="2000" strike="noStrike">
                <a:solidFill>
                  <a:srgbClr val="FFFFFF"/>
                </a:solidFill>
                <a:latin typeface="Gill Sans MT"/>
                <a:ea typeface="DejaVu Sans"/>
              </a:rPr>
              <a:t>) followed by a dot (.) and then the name of the member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b="1" strike="noStrike">
                <a:solidFill>
                  <a:srgbClr val="572314"/>
                </a:solidFill>
                <a:latin typeface="Gill Sans MT"/>
                <a:ea typeface="DejaVu Sans"/>
              </a:rPr>
              <a:t>Constant Objects</a:t>
            </a:r>
            <a:endParaRPr/>
          </a:p>
        </p:txBody>
      </p:sp>
      <p:sp>
        <p:nvSpPr>
          <p:cNvPr id="633"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800" strike="noStrike">
                <a:solidFill>
                  <a:srgbClr val="000000"/>
                </a:solidFill>
                <a:latin typeface="Gill Sans MT"/>
                <a:ea typeface="DejaVu Sans"/>
              </a:rPr>
              <a:t>const objects using const keyword before object declaration. </a:t>
            </a:r>
            <a:endParaRPr/>
          </a:p>
          <a:p>
            <a:pPr>
              <a:lnSpc>
                <a:spcPct val="100000"/>
              </a:lnSpc>
            </a:pPr>
            <a:endParaRPr/>
          </a:p>
          <a:p>
            <a:pPr>
              <a:lnSpc>
                <a:spcPct val="100000"/>
              </a:lnSpc>
            </a:pPr>
            <a:endParaRPr/>
          </a:p>
          <a:p>
            <a:pPr>
              <a:lnSpc>
                <a:spcPct val="100000"/>
              </a:lnSpc>
            </a:pPr>
            <a:r>
              <a:rPr lang="en-IN" sz="2800" strike="noStrike">
                <a:solidFill>
                  <a:srgbClr val="000000"/>
                </a:solidFill>
                <a:latin typeface="Gill Sans MT"/>
                <a:ea typeface="DejaVu Sans"/>
              </a:rPr>
              <a:t>For example:</a:t>
            </a:r>
            <a:endParaRPr/>
          </a:p>
          <a:p>
            <a:pPr>
              <a:lnSpc>
                <a:spcPct val="100000"/>
              </a:lnSpc>
            </a:pPr>
            <a:r>
              <a:rPr lang="en-IN" sz="2800" strike="noStrike">
                <a:solidFill>
                  <a:srgbClr val="000000"/>
                </a:solidFill>
                <a:latin typeface="Gill Sans MT"/>
                <a:ea typeface="DejaVu Sans"/>
              </a:rPr>
              <a:t>	</a:t>
            </a:r>
            <a:endParaRPr/>
          </a:p>
          <a:p>
            <a:pPr>
              <a:lnSpc>
                <a:spcPct val="100000"/>
              </a:lnSpc>
            </a:pPr>
            <a:r>
              <a:rPr lang="en-IN" sz="2800" strike="noStrike">
                <a:solidFill>
                  <a:srgbClr val="000000"/>
                </a:solidFill>
                <a:latin typeface="Gill Sans MT"/>
                <a:ea typeface="DejaVu Sans"/>
              </a:rPr>
              <a:t>		const  sample  s ( m, n);  // object s is constant</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b="1" strike="noStrike">
                <a:solidFill>
                  <a:srgbClr val="572314"/>
                </a:solidFill>
                <a:latin typeface="Gill Sans MT"/>
                <a:ea typeface="DejaVu Sans"/>
              </a:rPr>
              <a:t>Static Object</a:t>
            </a:r>
            <a:endParaRPr/>
          </a:p>
        </p:txBody>
      </p:sp>
      <p:sp>
        <p:nvSpPr>
          <p:cNvPr id="635"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SzPct val="80000"/>
              <a:buFont typeface="Wingdings 2" charset="2"/>
              <a:buChar char=""/>
            </a:pPr>
            <a:r>
              <a:rPr lang="en-IN" sz="2800" strike="noStrike">
                <a:solidFill>
                  <a:srgbClr val="000000"/>
                </a:solidFill>
                <a:latin typeface="Gill Sans MT"/>
                <a:ea typeface="DejaVu Sans"/>
              </a:rPr>
              <a:t>When an object is created as static, the lifetime of the object will exist throughout the program </a:t>
            </a:r>
            <a:endParaRPr/>
          </a:p>
          <a:p>
            <a:pPr algn="just">
              <a:lnSpc>
                <a:spcPct val="100000"/>
              </a:lnSpc>
              <a:buSzPct val="80000"/>
              <a:buFont typeface="Wingdings 2" charset="2"/>
              <a:buChar char=""/>
            </a:pPr>
            <a:r>
              <a:rPr lang="en-IN" sz="2800" strike="noStrike">
                <a:solidFill>
                  <a:srgbClr val="000000"/>
                </a:solidFill>
                <a:latin typeface="Gill Sans MT"/>
                <a:ea typeface="DejaVu Sans"/>
              </a:rPr>
              <a:t>Execution and scope of the instance will also be maintained.</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b="1" strike="noStrike">
                <a:solidFill>
                  <a:srgbClr val="572314"/>
                </a:solidFill>
                <a:latin typeface="Gill Sans MT"/>
                <a:ea typeface="DejaVu Sans"/>
              </a:rPr>
              <a:t>Static Object Example</a:t>
            </a:r>
            <a:endParaRPr/>
          </a:p>
        </p:txBody>
      </p:sp>
      <p:sp>
        <p:nvSpPr>
          <p:cNvPr id="637" name="CustomShape 2"/>
          <p:cNvSpPr/>
          <p:nvPr/>
        </p:nvSpPr>
        <p:spPr>
          <a:xfrm>
            <a:off x="304920" y="1447920"/>
            <a:ext cx="4265640" cy="5027760"/>
          </a:xfrm>
          <a:prstGeom prst="rect">
            <a:avLst/>
          </a:prstGeom>
          <a:solidFill>
            <a:srgbClr val="FFFFFF"/>
          </a:solidFill>
          <a:ln w="9360">
            <a:solidFill>
              <a:srgbClr val="000000"/>
            </a:solidFill>
            <a:miter/>
          </a:ln>
          <a:effectLst>
            <a:outerShdw dist="107763" dir="2700000" algn="ctr" rotWithShape="0">
              <a:srgbClr val="808080">
                <a:alpha val="5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600" strike="noStrike">
                <a:solidFill>
                  <a:srgbClr val="000000"/>
                </a:solidFill>
                <a:latin typeface="Gill Sans MT"/>
                <a:ea typeface="바탕"/>
              </a:rPr>
              <a:t>#include&lt;iostream.h&gt;</a:t>
            </a:r>
            <a:endParaRPr/>
          </a:p>
          <a:p>
            <a:pPr>
              <a:lnSpc>
                <a:spcPct val="100000"/>
              </a:lnSpc>
            </a:pPr>
            <a:r>
              <a:rPr lang="en-IN" sz="1600" strike="noStrike">
                <a:solidFill>
                  <a:srgbClr val="000000"/>
                </a:solidFill>
                <a:latin typeface="Gill Sans MT"/>
                <a:ea typeface="바탕"/>
              </a:rPr>
              <a:t>class account</a:t>
            </a:r>
            <a:endParaRPr/>
          </a:p>
          <a:p>
            <a:pPr>
              <a:lnSpc>
                <a:spcPct val="100000"/>
              </a:lnSpc>
            </a:pPr>
            <a:r>
              <a:rPr lang="en-IN" sz="1600" strike="noStrike">
                <a:solidFill>
                  <a:srgbClr val="000000"/>
                </a:solidFill>
                <a:latin typeface="Gill Sans MT"/>
                <a:ea typeface="바탕"/>
              </a:rPr>
              <a:t>{	int acc_no;</a:t>
            </a:r>
            <a:endParaRPr/>
          </a:p>
          <a:p>
            <a:pPr>
              <a:lnSpc>
                <a:spcPct val="100000"/>
              </a:lnSpc>
            </a:pPr>
            <a:r>
              <a:rPr lang="en-IN" sz="1600" strike="noStrike">
                <a:solidFill>
                  <a:srgbClr val="000000"/>
                </a:solidFill>
                <a:latin typeface="Gill Sans MT"/>
                <a:ea typeface="바탕"/>
              </a:rPr>
              <a:t>	public:</a:t>
            </a:r>
            <a:endParaRPr/>
          </a:p>
          <a:p>
            <a:pPr>
              <a:lnSpc>
                <a:spcPct val="100000"/>
              </a:lnSpc>
            </a:pPr>
            <a:r>
              <a:rPr lang="en-IN" sz="1600" strike="noStrike">
                <a:solidFill>
                  <a:srgbClr val="000000"/>
                </a:solidFill>
                <a:latin typeface="Gill Sans MT"/>
                <a:ea typeface="바탕"/>
              </a:rPr>
              <a:t>	account()</a:t>
            </a:r>
            <a:endParaRPr/>
          </a:p>
          <a:p>
            <a:pPr>
              <a:lnSpc>
                <a:spcPct val="100000"/>
              </a:lnSpc>
            </a:pPr>
            <a:r>
              <a:rPr lang="en-IN" sz="1600" strike="noStrike">
                <a:solidFill>
                  <a:srgbClr val="000000"/>
                </a:solidFill>
                <a:latin typeface="Gill Sans MT"/>
                <a:ea typeface="바탕"/>
              </a:rPr>
              <a:t>	{cout&lt;&lt;"Account constructor";   }</a:t>
            </a:r>
            <a:endParaRPr/>
          </a:p>
          <a:p>
            <a:pPr>
              <a:lnSpc>
                <a:spcPct val="100000"/>
              </a:lnSpc>
            </a:pPr>
            <a:r>
              <a:rPr lang="en-IN" sz="1600" strike="noStrike">
                <a:solidFill>
                  <a:srgbClr val="000000"/>
                </a:solidFill>
                <a:latin typeface="Gill Sans MT"/>
                <a:ea typeface="바탕"/>
              </a:rPr>
              <a:t>	~account()</a:t>
            </a:r>
            <a:endParaRPr/>
          </a:p>
          <a:p>
            <a:pPr>
              <a:lnSpc>
                <a:spcPct val="100000"/>
              </a:lnSpc>
            </a:pPr>
            <a:r>
              <a:rPr lang="en-IN" sz="1600" strike="noStrike">
                <a:solidFill>
                  <a:srgbClr val="000000"/>
                </a:solidFill>
                <a:latin typeface="Gill Sans MT"/>
                <a:ea typeface="바탕"/>
              </a:rPr>
              <a:t>	{cout&lt;&lt;"Account desctructor";   }</a:t>
            </a:r>
            <a:endParaRPr/>
          </a:p>
          <a:p>
            <a:pPr>
              <a:lnSpc>
                <a:spcPct val="100000"/>
              </a:lnSpc>
            </a:pPr>
            <a:r>
              <a:rPr lang="en-IN" sz="1600" strike="noStrike">
                <a:solidFill>
                  <a:srgbClr val="000000"/>
                </a:solidFill>
                <a:latin typeface="Gill Sans MT"/>
                <a:ea typeface="바탕"/>
              </a:rPr>
              <a:t>};</a:t>
            </a:r>
            <a:endParaRPr/>
          </a:p>
          <a:p>
            <a:pPr>
              <a:lnSpc>
                <a:spcPct val="100000"/>
              </a:lnSpc>
            </a:pPr>
            <a:r>
              <a:rPr lang="en-IN" sz="1600" strike="noStrike">
                <a:solidFill>
                  <a:srgbClr val="000000"/>
                </a:solidFill>
                <a:latin typeface="Gill Sans MT"/>
                <a:ea typeface="바탕"/>
              </a:rPr>
              <a:t>void create_stobj()</a:t>
            </a:r>
            <a:endParaRPr/>
          </a:p>
          <a:p>
            <a:pPr>
              <a:lnSpc>
                <a:spcPct val="100000"/>
              </a:lnSpc>
            </a:pPr>
            <a:r>
              <a:rPr lang="en-IN" sz="1600" strike="noStrike">
                <a:solidFill>
                  <a:srgbClr val="000000"/>
                </a:solidFill>
                <a:latin typeface="Gill Sans MT"/>
                <a:ea typeface="바탕"/>
              </a:rPr>
              <a:t>{	account vip;</a:t>
            </a:r>
            <a:endParaRPr/>
          </a:p>
          <a:p>
            <a:pPr>
              <a:lnSpc>
                <a:spcPct val="100000"/>
              </a:lnSpc>
            </a:pPr>
            <a:r>
              <a:rPr lang="en-IN" sz="1600" strike="noStrike">
                <a:solidFill>
                  <a:srgbClr val="000000"/>
                </a:solidFill>
                <a:latin typeface="Gill Sans MT"/>
                <a:ea typeface="바탕"/>
              </a:rPr>
              <a:t>}</a:t>
            </a:r>
            <a:endParaRPr/>
          </a:p>
          <a:p>
            <a:pPr>
              <a:lnSpc>
                <a:spcPct val="100000"/>
              </a:lnSpc>
            </a:pPr>
            <a:r>
              <a:rPr lang="en-IN" sz="1600" strike="noStrike">
                <a:solidFill>
                  <a:srgbClr val="000000"/>
                </a:solidFill>
                <a:latin typeface="Gill Sans MT"/>
                <a:ea typeface="바탕"/>
              </a:rPr>
              <a:t>void main(void)</a:t>
            </a:r>
            <a:endParaRPr/>
          </a:p>
          <a:p>
            <a:pPr>
              <a:lnSpc>
                <a:spcPct val="100000"/>
              </a:lnSpc>
            </a:pPr>
            <a:r>
              <a:rPr lang="en-IN" sz="1600" strike="noStrike">
                <a:solidFill>
                  <a:srgbClr val="000000"/>
                </a:solidFill>
                <a:latin typeface="Gill Sans MT"/>
                <a:ea typeface="바탕"/>
              </a:rPr>
              <a:t>{</a:t>
            </a:r>
            <a:endParaRPr/>
          </a:p>
          <a:p>
            <a:pPr>
              <a:lnSpc>
                <a:spcPct val="100000"/>
              </a:lnSpc>
            </a:pPr>
            <a:r>
              <a:rPr lang="en-IN" sz="1600" strike="noStrike">
                <a:solidFill>
                  <a:srgbClr val="000000"/>
                </a:solidFill>
                <a:latin typeface="Gill Sans MT"/>
                <a:ea typeface="바탕"/>
              </a:rPr>
              <a:t>	clrscr();</a:t>
            </a:r>
            <a:endParaRPr/>
          </a:p>
          <a:p>
            <a:pPr>
              <a:lnSpc>
                <a:spcPct val="100000"/>
              </a:lnSpc>
            </a:pPr>
            <a:r>
              <a:rPr lang="en-IN" sz="1600" strike="noStrike">
                <a:solidFill>
                  <a:srgbClr val="000000"/>
                </a:solidFill>
                <a:latin typeface="Gill Sans MT"/>
                <a:ea typeface="바탕"/>
              </a:rPr>
              <a:t>	account acc1;</a:t>
            </a:r>
            <a:endParaRPr/>
          </a:p>
          <a:p>
            <a:pPr>
              <a:lnSpc>
                <a:spcPct val="100000"/>
              </a:lnSpc>
            </a:pPr>
            <a:r>
              <a:rPr lang="en-IN" sz="1600" strike="noStrike">
                <a:solidFill>
                  <a:srgbClr val="000000"/>
                </a:solidFill>
                <a:latin typeface="Gill Sans MT"/>
                <a:ea typeface="바탕"/>
              </a:rPr>
              <a:t>	create_stobj();</a:t>
            </a:r>
            <a:endParaRPr/>
          </a:p>
          <a:p>
            <a:pPr>
              <a:lnSpc>
                <a:spcPct val="100000"/>
              </a:lnSpc>
            </a:pPr>
            <a:r>
              <a:rPr lang="en-IN" sz="1600" strike="noStrike">
                <a:solidFill>
                  <a:srgbClr val="000000"/>
                </a:solidFill>
                <a:latin typeface="Gill Sans MT"/>
                <a:ea typeface="바탕"/>
              </a:rPr>
              <a:t>	getch();</a:t>
            </a:r>
            <a:endParaRPr/>
          </a:p>
          <a:p>
            <a:pPr>
              <a:lnSpc>
                <a:spcPct val="100000"/>
              </a:lnSpc>
            </a:pPr>
            <a:r>
              <a:rPr lang="en-IN" sz="1600" strike="noStrike">
                <a:solidFill>
                  <a:srgbClr val="000000"/>
                </a:solidFill>
                <a:latin typeface="Gill Sans MT"/>
                <a:ea typeface="바탕"/>
              </a:rPr>
              <a:t>}</a:t>
            </a:r>
            <a:endParaRPr/>
          </a:p>
        </p:txBody>
      </p:sp>
      <p:sp>
        <p:nvSpPr>
          <p:cNvPr id="638" name="CustomShape 3"/>
          <p:cNvSpPr/>
          <p:nvPr/>
        </p:nvSpPr>
        <p:spPr>
          <a:xfrm>
            <a:off x="5970600" y="1752480"/>
            <a:ext cx="2714760" cy="1297080"/>
          </a:xfrm>
          <a:prstGeom prst="roundRect">
            <a:avLst>
              <a:gd name="adj" fmla="val 13782"/>
            </a:avLst>
          </a:prstGeom>
          <a:solidFill>
            <a:srgbClr val="FFFFFF"/>
          </a:solidFill>
          <a:ln w="9360">
            <a:solidFill>
              <a:srgbClr val="000000"/>
            </a:solidFill>
            <a:round/>
          </a:ln>
          <a:effectLst>
            <a:outerShdw dist="107763" dir="2700000" algn="ctr" rotWithShape="0">
              <a:srgbClr val="808080">
                <a:alpha val="5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000" strike="noStrike">
                <a:solidFill>
                  <a:srgbClr val="000000"/>
                </a:solidFill>
                <a:latin typeface="Gill Sans MT"/>
                <a:ea typeface="바탕"/>
              </a:rPr>
              <a:t>Account constructor</a:t>
            </a:r>
            <a:endParaRPr/>
          </a:p>
          <a:p>
            <a:pPr>
              <a:lnSpc>
                <a:spcPct val="100000"/>
              </a:lnSpc>
            </a:pPr>
            <a:r>
              <a:rPr lang="en-IN" sz="2000" strike="noStrike">
                <a:solidFill>
                  <a:srgbClr val="000000"/>
                </a:solidFill>
                <a:latin typeface="Gill Sans MT"/>
                <a:ea typeface="바탕"/>
              </a:rPr>
              <a:t>Account constructor</a:t>
            </a:r>
            <a:endParaRPr/>
          </a:p>
          <a:p>
            <a:pPr>
              <a:lnSpc>
                <a:spcPct val="100000"/>
              </a:lnSpc>
            </a:pPr>
            <a:r>
              <a:rPr lang="en-IN" sz="2000" strike="noStrike">
                <a:solidFill>
                  <a:srgbClr val="000000"/>
                </a:solidFill>
                <a:latin typeface="Gill Sans MT"/>
                <a:ea typeface="바탕"/>
              </a:rPr>
              <a:t>Account destructor</a:t>
            </a:r>
            <a:endParaRPr/>
          </a:p>
        </p:txBody>
      </p:sp>
      <p:sp>
        <p:nvSpPr>
          <p:cNvPr id="639" name="CustomShape 4"/>
          <p:cNvSpPr/>
          <p:nvPr/>
        </p:nvSpPr>
        <p:spPr>
          <a:xfrm>
            <a:off x="6172200" y="5181480"/>
            <a:ext cx="2741760" cy="989280"/>
          </a:xfrm>
          <a:prstGeom prst="roundRect">
            <a:avLst>
              <a:gd name="adj" fmla="val 13782"/>
            </a:avLst>
          </a:prstGeom>
          <a:solidFill>
            <a:srgbClr val="FFFFFF"/>
          </a:solidFill>
          <a:ln w="9360">
            <a:solidFill>
              <a:srgbClr val="000000"/>
            </a:solidFill>
            <a:round/>
          </a:ln>
          <a:effectLst>
            <a:outerShdw dist="107763" dir="2700000" algn="ctr" rotWithShape="0">
              <a:srgbClr val="808080">
                <a:alpha val="50000"/>
              </a:srgbClr>
            </a:outerShdw>
          </a:effectLst>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000" strike="noStrike">
                <a:solidFill>
                  <a:srgbClr val="000000"/>
                </a:solidFill>
                <a:latin typeface="Gill Sans MT"/>
                <a:ea typeface="바탕"/>
              </a:rPr>
              <a:t>Account constructor</a:t>
            </a:r>
            <a:endParaRPr/>
          </a:p>
          <a:p>
            <a:pPr>
              <a:lnSpc>
                <a:spcPct val="100000"/>
              </a:lnSpc>
            </a:pPr>
            <a:r>
              <a:rPr lang="en-IN" sz="2000" strike="noStrike">
                <a:solidFill>
                  <a:srgbClr val="000000"/>
                </a:solidFill>
                <a:latin typeface="Gill Sans MT"/>
                <a:ea typeface="바탕"/>
              </a:rPr>
              <a:t>Account constructor</a:t>
            </a:r>
            <a:endParaRPr/>
          </a:p>
        </p:txBody>
      </p:sp>
      <p:sp>
        <p:nvSpPr>
          <p:cNvPr id="640" name="Line 5"/>
          <p:cNvSpPr/>
          <p:nvPr/>
        </p:nvSpPr>
        <p:spPr>
          <a:xfrm flipV="1">
            <a:off x="2590560" y="3047760"/>
            <a:ext cx="3429000" cy="1067040"/>
          </a:xfrm>
          <a:prstGeom prst="line">
            <a:avLst/>
          </a:prstGeom>
          <a:ln w="9360">
            <a:solidFill>
              <a:schemeClr val="tx1"/>
            </a:solidFill>
            <a:round/>
            <a:tailEnd type="stealth" w="med" len="med"/>
          </a:ln>
        </p:spPr>
      </p:sp>
      <p:sp>
        <p:nvSpPr>
          <p:cNvPr id="641" name="Line 6"/>
          <p:cNvSpPr/>
          <p:nvPr/>
        </p:nvSpPr>
        <p:spPr>
          <a:xfrm>
            <a:off x="2438280" y="4190760"/>
            <a:ext cx="3657600" cy="1676520"/>
          </a:xfrm>
          <a:prstGeom prst="line">
            <a:avLst/>
          </a:prstGeom>
          <a:ln w="9360">
            <a:solidFill>
              <a:schemeClr val="tx1"/>
            </a:solidFill>
            <a:round/>
            <a:tailEnd type="stealth" w="med" len="med"/>
          </a:ln>
        </p:spPr>
      </p:sp>
      <p:sp>
        <p:nvSpPr>
          <p:cNvPr id="642" name="CustomShape 7"/>
          <p:cNvSpPr/>
          <p:nvPr/>
        </p:nvSpPr>
        <p:spPr>
          <a:xfrm rot="1336800">
            <a:off x="3777480" y="4808160"/>
            <a:ext cx="2558880" cy="3632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b="1" strike="noStrike">
                <a:solidFill>
                  <a:srgbClr val="000000"/>
                </a:solidFill>
                <a:latin typeface="Gill Sans MT"/>
                <a:ea typeface="DejaVu Sans"/>
              </a:rPr>
              <a:t>static account vip;</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CustomShape 1"/>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
        <p:nvSpPr>
          <p:cNvPr id="644" name="CustomShape 2"/>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2800" strike="noStrike">
                <a:solidFill>
                  <a:srgbClr val="572314"/>
                </a:solidFill>
                <a:latin typeface="Gill Sans MT"/>
                <a:ea typeface="DejaVu Sans"/>
              </a:rPr>
              <a:t>Static Data Members and Member Functions</a:t>
            </a:r>
            <a:endParaRPr/>
          </a:p>
        </p:txBody>
      </p:sp>
      <p:sp>
        <p:nvSpPr>
          <p:cNvPr id="645" name="CustomShape 3"/>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90000"/>
              </a:lnSpc>
              <a:buSzPct val="80000"/>
              <a:buFont typeface="Wingdings 2" charset="2"/>
              <a:buChar char=""/>
            </a:pPr>
            <a:r>
              <a:rPr lang="en-IN" sz="2400" strike="noStrike">
                <a:solidFill>
                  <a:srgbClr val="000000"/>
                </a:solidFill>
                <a:latin typeface="Gill Sans MT"/>
                <a:ea typeface="DejaVu Sans"/>
              </a:rPr>
              <a:t>Static members are members that are </a:t>
            </a:r>
            <a:r>
              <a:rPr lang="en-IN" sz="2400" strike="noStrike">
                <a:solidFill>
                  <a:srgbClr val="990000"/>
                </a:solidFill>
                <a:latin typeface="Gill Sans MT"/>
                <a:ea typeface="DejaVu Sans"/>
              </a:rPr>
              <a:t>single shared member common to all the objects</a:t>
            </a:r>
            <a:r>
              <a:rPr lang="en-IN" sz="2400" strike="noStrike">
                <a:solidFill>
                  <a:srgbClr val="000000"/>
                </a:solidFill>
                <a:latin typeface="Gill Sans MT"/>
                <a:ea typeface="DejaVu Sans"/>
              </a:rPr>
              <a:t> created for a particular class. </a:t>
            </a:r>
            <a:endParaRPr/>
          </a:p>
          <a:p>
            <a:pPr algn="just">
              <a:lnSpc>
                <a:spcPct val="90000"/>
              </a:lnSpc>
            </a:pPr>
            <a:endParaRPr/>
          </a:p>
          <a:p>
            <a:pPr algn="just">
              <a:lnSpc>
                <a:spcPct val="90000"/>
              </a:lnSpc>
              <a:buSzPct val="80000"/>
              <a:buFont typeface="Wingdings 2" charset="2"/>
              <a:buChar char=""/>
            </a:pPr>
            <a:r>
              <a:rPr lang="en-IN" sz="2400" strike="noStrike">
                <a:solidFill>
                  <a:srgbClr val="000000"/>
                </a:solidFill>
                <a:latin typeface="Gill Sans MT"/>
                <a:ea typeface="DejaVu Sans"/>
              </a:rPr>
              <a:t>Memory allocation is done </a:t>
            </a:r>
            <a:r>
              <a:rPr lang="en-IN" sz="2400" strike="noStrike">
                <a:solidFill>
                  <a:srgbClr val="990000"/>
                </a:solidFill>
                <a:latin typeface="Gill Sans MT"/>
                <a:ea typeface="DejaVu Sans"/>
              </a:rPr>
              <a:t>only once</a:t>
            </a:r>
            <a:r>
              <a:rPr lang="en-IN" sz="2400" strike="noStrike">
                <a:solidFill>
                  <a:srgbClr val="000000"/>
                </a:solidFill>
                <a:latin typeface="Gill Sans MT"/>
                <a:ea typeface="DejaVu Sans"/>
              </a:rPr>
              <a:t> and not every time an object is created.</a:t>
            </a:r>
            <a:endParaRPr/>
          </a:p>
          <a:p>
            <a:pPr algn="just">
              <a:lnSpc>
                <a:spcPct val="90000"/>
              </a:lnSpc>
            </a:pPr>
            <a:endParaRPr/>
          </a:p>
          <a:p>
            <a:pPr>
              <a:lnSpc>
                <a:spcPct val="90000"/>
              </a:lnSpc>
              <a:buSzPct val="80000"/>
              <a:buFont typeface="Wingdings 2" charset="2"/>
              <a:buChar char=""/>
            </a:pPr>
            <a:r>
              <a:rPr lang="en-IN" sz="2400" strike="noStrike">
                <a:solidFill>
                  <a:srgbClr val="000000"/>
                </a:solidFill>
                <a:latin typeface="Gill Sans MT"/>
                <a:ea typeface="DejaVu Sans"/>
              </a:rPr>
              <a:t>Static functions can </a:t>
            </a:r>
            <a:r>
              <a:rPr lang="en-IN" sz="2400" strike="noStrike">
                <a:solidFill>
                  <a:srgbClr val="990000"/>
                </a:solidFill>
                <a:latin typeface="Gill Sans MT"/>
                <a:ea typeface="DejaVu Sans"/>
              </a:rPr>
              <a:t>access</a:t>
            </a:r>
            <a:r>
              <a:rPr lang="en-IN" sz="2400" strike="noStrike">
                <a:solidFill>
                  <a:srgbClr val="000000"/>
                </a:solidFill>
                <a:latin typeface="Gill Sans MT"/>
                <a:ea typeface="DejaVu Sans"/>
              </a:rPr>
              <a:t> only static variables</a:t>
            </a:r>
            <a:endParaRPr/>
          </a:p>
          <a:p>
            <a:pPr>
              <a:lnSpc>
                <a:spcPct val="90000"/>
              </a:lnSpc>
            </a:pPr>
            <a:endParaRPr/>
          </a:p>
          <a:p>
            <a:pPr>
              <a:lnSpc>
                <a:spcPct val="90000"/>
              </a:lnSpc>
              <a:buSzPct val="80000"/>
              <a:buFont typeface="Wingdings 2" charset="2"/>
              <a:buChar char=""/>
            </a:pPr>
            <a:r>
              <a:rPr lang="en-IN" sz="2400" strike="noStrike">
                <a:solidFill>
                  <a:srgbClr val="000000"/>
                </a:solidFill>
                <a:latin typeface="Gill Sans MT"/>
                <a:ea typeface="DejaVu Sans"/>
              </a:rPr>
              <a:t>Efficient when </a:t>
            </a:r>
            <a:r>
              <a:rPr lang="en-IN" sz="2400" strike="noStrike">
                <a:solidFill>
                  <a:srgbClr val="990000"/>
                </a:solidFill>
                <a:latin typeface="Gill Sans MT"/>
                <a:ea typeface="DejaVu Sans"/>
              </a:rPr>
              <a:t>single copy</a:t>
            </a:r>
            <a:r>
              <a:rPr lang="en-IN" sz="2400" strike="noStrike">
                <a:solidFill>
                  <a:srgbClr val="000000"/>
                </a:solidFill>
                <a:latin typeface="Gill Sans MT"/>
                <a:ea typeface="DejaVu Sans"/>
              </a:rPr>
              <a:t> of data is enough</a:t>
            </a:r>
            <a:endParaRPr/>
          </a:p>
          <a:p>
            <a:pPr>
              <a:lnSpc>
                <a:spcPct val="90000"/>
              </a:lnSpc>
            </a:pPr>
            <a:endParaRPr/>
          </a:p>
          <a:p>
            <a:pPr>
              <a:lnSpc>
                <a:spcPct val="90000"/>
              </a:lnSpc>
              <a:buSzPct val="80000"/>
              <a:buFont typeface="Wingdings 2" charset="2"/>
              <a:buChar char=""/>
            </a:pPr>
            <a:r>
              <a:rPr lang="en-IN" sz="2400" strike="noStrike">
                <a:solidFill>
                  <a:srgbClr val="000000"/>
                </a:solidFill>
                <a:latin typeface="Gill Sans MT"/>
                <a:ea typeface="DejaVu Sans"/>
              </a:rPr>
              <a:t>May seem like global variables, but have </a:t>
            </a:r>
            <a:r>
              <a:rPr lang="en-IN" sz="2400" strike="noStrike">
                <a:solidFill>
                  <a:srgbClr val="990000"/>
                </a:solidFill>
                <a:latin typeface="Gill Sans MT"/>
                <a:ea typeface="DejaVu Sans"/>
              </a:rPr>
              <a:t>class scope</a:t>
            </a:r>
            <a:endParaRPr/>
          </a:p>
          <a:p>
            <a:pPr>
              <a:lnSpc>
                <a:spcPct val="90000"/>
              </a:lnSpc>
            </a:pPr>
            <a:endParaRPr/>
          </a:p>
          <a:p>
            <a:pPr>
              <a:lnSpc>
                <a:spcPct val="90000"/>
              </a:lnSpc>
              <a:buSzPct val="80000"/>
              <a:buFont typeface="Wingdings 2" charset="2"/>
              <a:buChar char=""/>
            </a:pPr>
            <a:r>
              <a:rPr lang="en-IN" sz="2400" strike="noStrike">
                <a:solidFill>
                  <a:srgbClr val="000000"/>
                </a:solidFill>
                <a:latin typeface="Gill Sans MT"/>
                <a:ea typeface="DejaVu Sans"/>
              </a:rPr>
              <a:t>Only accessible to </a:t>
            </a:r>
            <a:r>
              <a:rPr lang="en-IN" sz="2400" strike="noStrike">
                <a:solidFill>
                  <a:srgbClr val="990000"/>
                </a:solidFill>
                <a:latin typeface="Gill Sans MT"/>
                <a:ea typeface="DejaVu Sans"/>
              </a:rPr>
              <a:t>objects of same class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CustomShape 1"/>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
        <p:nvSpPr>
          <p:cNvPr id="647" name="CustomShape 2"/>
          <p:cNvSpPr/>
          <p:nvPr/>
        </p:nvSpPr>
        <p:spPr>
          <a:xfrm>
            <a:off x="685800" y="152280"/>
            <a:ext cx="8151840" cy="912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3200" strike="noStrike">
                <a:solidFill>
                  <a:srgbClr val="000000"/>
                </a:solidFill>
                <a:latin typeface="Gill Sans MT"/>
                <a:ea typeface="DejaVu Sans"/>
              </a:rPr>
              <a:t>			Static Members contd.,</a:t>
            </a:r>
            <a:endParaRPr/>
          </a:p>
        </p:txBody>
      </p:sp>
      <p:sp>
        <p:nvSpPr>
          <p:cNvPr id="648" name="CustomShape 3"/>
          <p:cNvSpPr/>
          <p:nvPr/>
        </p:nvSpPr>
        <p:spPr>
          <a:xfrm>
            <a:off x="0" y="1295280"/>
            <a:ext cx="4570560" cy="515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StarSymbol"/>
              <a:buChar char="l"/>
            </a:pPr>
            <a:r>
              <a:rPr lang="en-IN" sz="2800" strike="noStrike">
                <a:solidFill>
                  <a:srgbClr val="AA8A14"/>
                </a:solidFill>
                <a:latin typeface="Gill Sans MT"/>
                <a:ea typeface="DejaVu Sans"/>
              </a:rPr>
              <a:t>Static Data Members:</a:t>
            </a:r>
            <a:endParaRPr/>
          </a:p>
        </p:txBody>
      </p:sp>
      <p:sp>
        <p:nvSpPr>
          <p:cNvPr id="649" name="CustomShape 4"/>
          <p:cNvSpPr/>
          <p:nvPr/>
        </p:nvSpPr>
        <p:spPr>
          <a:xfrm>
            <a:off x="762120" y="2133720"/>
            <a:ext cx="1471320" cy="750240"/>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z="2000" strike="noStrike">
                <a:solidFill>
                  <a:srgbClr val="000000"/>
                </a:solidFill>
                <a:latin typeface="Arial"/>
                <a:ea typeface="DejaVu Sans"/>
              </a:rPr>
              <a:t>Object A</a:t>
            </a:r>
            <a:endParaRPr/>
          </a:p>
        </p:txBody>
      </p:sp>
      <p:sp>
        <p:nvSpPr>
          <p:cNvPr id="650" name="CustomShape 5"/>
          <p:cNvSpPr/>
          <p:nvPr/>
        </p:nvSpPr>
        <p:spPr>
          <a:xfrm>
            <a:off x="762120" y="3167280"/>
            <a:ext cx="1471320" cy="750240"/>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z="2000" strike="noStrike">
                <a:solidFill>
                  <a:srgbClr val="000000"/>
                </a:solidFill>
                <a:latin typeface="Arial"/>
                <a:ea typeface="DejaVu Sans"/>
              </a:rPr>
              <a:t>Object B</a:t>
            </a:r>
            <a:endParaRPr/>
          </a:p>
        </p:txBody>
      </p:sp>
      <p:sp>
        <p:nvSpPr>
          <p:cNvPr id="651" name="CustomShape 6"/>
          <p:cNvSpPr/>
          <p:nvPr/>
        </p:nvSpPr>
        <p:spPr>
          <a:xfrm>
            <a:off x="762120" y="4201200"/>
            <a:ext cx="1471320" cy="750240"/>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z="2000" strike="noStrike">
                <a:solidFill>
                  <a:srgbClr val="000000"/>
                </a:solidFill>
                <a:latin typeface="Arial"/>
                <a:ea typeface="DejaVu Sans"/>
              </a:rPr>
              <a:t>Object C</a:t>
            </a:r>
            <a:endParaRPr/>
          </a:p>
        </p:txBody>
      </p:sp>
      <p:sp>
        <p:nvSpPr>
          <p:cNvPr id="652" name="CustomShape 7"/>
          <p:cNvSpPr/>
          <p:nvPr/>
        </p:nvSpPr>
        <p:spPr>
          <a:xfrm>
            <a:off x="3314880" y="3073320"/>
            <a:ext cx="2551320" cy="750240"/>
          </a:xfrm>
          <a:prstGeom prst="rect">
            <a:avLst/>
          </a:prstGeom>
          <a:solidFill>
            <a:srgbClr val="CCFFFF"/>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IN" sz="2400" b="1" strike="noStrike">
                <a:solidFill>
                  <a:srgbClr val="FF3300"/>
                </a:solidFill>
                <a:latin typeface="Gill Sans MT"/>
                <a:ea typeface="DejaVu Sans"/>
              </a:rPr>
              <a:t>Static variable</a:t>
            </a:r>
            <a:endParaRPr/>
          </a:p>
        </p:txBody>
      </p:sp>
      <p:sp>
        <p:nvSpPr>
          <p:cNvPr id="653" name="Line 8"/>
          <p:cNvSpPr/>
          <p:nvPr/>
        </p:nvSpPr>
        <p:spPr>
          <a:xfrm>
            <a:off x="2234520" y="2509200"/>
            <a:ext cx="1080000" cy="752040"/>
          </a:xfrm>
          <a:prstGeom prst="line">
            <a:avLst/>
          </a:prstGeom>
          <a:ln w="9360">
            <a:solidFill>
              <a:schemeClr val="tx1"/>
            </a:solidFill>
            <a:round/>
            <a:tailEnd type="stealth" w="med" len="med"/>
          </a:ln>
        </p:spPr>
      </p:sp>
      <p:sp>
        <p:nvSpPr>
          <p:cNvPr id="654" name="Line 9"/>
          <p:cNvSpPr/>
          <p:nvPr/>
        </p:nvSpPr>
        <p:spPr>
          <a:xfrm>
            <a:off x="2234520" y="3449160"/>
            <a:ext cx="1080000" cy="0"/>
          </a:xfrm>
          <a:prstGeom prst="line">
            <a:avLst/>
          </a:prstGeom>
          <a:ln w="9360">
            <a:solidFill>
              <a:schemeClr val="tx1"/>
            </a:solidFill>
            <a:round/>
            <a:tailEnd type="stealth" w="med" len="med"/>
          </a:ln>
        </p:spPr>
      </p:sp>
      <p:sp>
        <p:nvSpPr>
          <p:cNvPr id="655" name="Line 10"/>
          <p:cNvSpPr/>
          <p:nvPr/>
        </p:nvSpPr>
        <p:spPr>
          <a:xfrm flipV="1">
            <a:off x="2234520" y="3543120"/>
            <a:ext cx="1080000" cy="1033920"/>
          </a:xfrm>
          <a:prstGeom prst="line">
            <a:avLst/>
          </a:prstGeom>
          <a:ln w="9360">
            <a:solidFill>
              <a:schemeClr val="tx1"/>
            </a:solidFill>
            <a:round/>
            <a:tailEnd type="stealth"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CustomShape 1"/>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
        <p:nvSpPr>
          <p:cNvPr id="657"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80000"/>
              <a:buFont typeface="Wingdings 2" charset="2"/>
              <a:buChar char=""/>
            </a:pPr>
            <a:r>
              <a:rPr lang="en-IN" sz="2400" strike="noStrike">
                <a:solidFill>
                  <a:srgbClr val="AA8A14"/>
                </a:solidFill>
                <a:latin typeface="Gill Sans MT"/>
                <a:ea typeface="DejaVu Sans"/>
              </a:rPr>
              <a:t>Static Member Example</a:t>
            </a:r>
            <a:endParaRPr/>
          </a:p>
        </p:txBody>
      </p:sp>
      <p:sp>
        <p:nvSpPr>
          <p:cNvPr id="658" name="CustomShape 3"/>
          <p:cNvSpPr/>
          <p:nvPr/>
        </p:nvSpPr>
        <p:spPr>
          <a:xfrm>
            <a:off x="762120" y="1905120"/>
            <a:ext cx="3122640" cy="2055960"/>
          </a:xfrm>
          <a:prstGeom prst="rect">
            <a:avLst/>
          </a:prstGeom>
          <a:solidFill>
            <a:srgbClr val="FFFF99"/>
          </a:solidFill>
          <a:ln w="1260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z="2000" strike="noStrike">
                <a:solidFill>
                  <a:srgbClr val="990000"/>
                </a:solidFill>
                <a:latin typeface="Gill Sans MT"/>
                <a:ea typeface="DejaVu Sans"/>
              </a:rPr>
              <a:t>class account {</a:t>
            </a:r>
            <a:endParaRPr/>
          </a:p>
          <a:p>
            <a:pPr>
              <a:lnSpc>
                <a:spcPct val="100000"/>
              </a:lnSpc>
            </a:pPr>
            <a:r>
              <a:rPr lang="en-IN" sz="2000" strike="noStrike">
                <a:solidFill>
                  <a:srgbClr val="990000"/>
                </a:solidFill>
                <a:latin typeface="Gill Sans MT"/>
                <a:ea typeface="DejaVu Sans"/>
              </a:rPr>
              <a:t>   private:</a:t>
            </a:r>
            <a:endParaRPr/>
          </a:p>
          <a:p>
            <a:pPr>
              <a:lnSpc>
                <a:spcPct val="100000"/>
              </a:lnSpc>
            </a:pPr>
            <a:r>
              <a:rPr lang="en-IN" sz="2000" strike="noStrike">
                <a:solidFill>
                  <a:srgbClr val="990000"/>
                </a:solidFill>
                <a:latin typeface="Gill Sans MT"/>
                <a:ea typeface="DejaVu Sans"/>
              </a:rPr>
              <a:t>   int currentBal;</a:t>
            </a:r>
            <a:endParaRPr/>
          </a:p>
          <a:p>
            <a:pPr>
              <a:lnSpc>
                <a:spcPct val="100000"/>
              </a:lnSpc>
            </a:pPr>
            <a:r>
              <a:rPr lang="en-IN" sz="2000" strike="noStrike">
                <a:solidFill>
                  <a:srgbClr val="990000"/>
                </a:solidFill>
                <a:latin typeface="Gill Sans MT"/>
                <a:ea typeface="DejaVu Sans"/>
              </a:rPr>
              <a:t>   static int RateofInt;</a:t>
            </a:r>
            <a:endParaRPr/>
          </a:p>
          <a:p>
            <a:pPr>
              <a:lnSpc>
                <a:spcPct val="100000"/>
              </a:lnSpc>
            </a:pPr>
            <a:r>
              <a:rPr lang="en-IN" sz="2000" strike="noStrike">
                <a:solidFill>
                  <a:srgbClr val="990000"/>
                </a:solidFill>
                <a:latin typeface="Gill Sans MT"/>
                <a:ea typeface="DejaVu Sans"/>
              </a:rPr>
              <a:t>};</a:t>
            </a:r>
            <a:endParaRPr/>
          </a:p>
          <a:p>
            <a:pPr>
              <a:lnSpc>
                <a:spcPct val="100000"/>
              </a:lnSpc>
            </a:pPr>
            <a:r>
              <a:rPr lang="en-IN" sz="2000" strike="noStrike">
                <a:solidFill>
                  <a:srgbClr val="990000"/>
                </a:solidFill>
                <a:latin typeface="Gill Sans MT"/>
                <a:ea typeface="DejaVu Sans"/>
              </a:rPr>
              <a:t>myclass A(0), B(1);</a:t>
            </a:r>
            <a:endParaRPr/>
          </a:p>
        </p:txBody>
      </p:sp>
      <p:sp>
        <p:nvSpPr>
          <p:cNvPr id="659" name="CustomShape 4"/>
          <p:cNvSpPr/>
          <p:nvPr/>
        </p:nvSpPr>
        <p:spPr>
          <a:xfrm rot="19341600">
            <a:off x="3033000" y="4159440"/>
            <a:ext cx="2992680" cy="1876680"/>
          </a:xfrm>
          <a:prstGeom prst="ellipse">
            <a:avLst/>
          </a:prstGeom>
          <a:solidFill>
            <a:schemeClr val="bg1"/>
          </a:solidFill>
          <a:ln w="12600" cap="rnd">
            <a:solidFill>
              <a:schemeClr val="tx1"/>
            </a:solidFill>
            <a:custDash>
              <a:ds d="400000" sp="300000"/>
            </a:custDash>
            <a:round/>
          </a:ln>
        </p:spPr>
        <p:style>
          <a:lnRef idx="0">
            <a:scrgbClr r="0" g="0" b="0"/>
          </a:lnRef>
          <a:fillRef idx="0">
            <a:scrgbClr r="0" g="0" b="0"/>
          </a:fillRef>
          <a:effectRef idx="0">
            <a:scrgbClr r="0" g="0" b="0"/>
          </a:effectRef>
          <a:fontRef idx="minor"/>
        </p:style>
      </p:sp>
      <p:sp>
        <p:nvSpPr>
          <p:cNvPr id="660" name="CustomShape 5"/>
          <p:cNvSpPr/>
          <p:nvPr/>
        </p:nvSpPr>
        <p:spPr>
          <a:xfrm>
            <a:off x="3279240" y="5410080"/>
            <a:ext cx="1915920" cy="455040"/>
          </a:xfrm>
          <a:prstGeom prst="rect">
            <a:avLst/>
          </a:prstGeom>
          <a:noFill/>
          <a:ln w="1260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2400" strike="noStrike">
                <a:solidFill>
                  <a:srgbClr val="000000"/>
                </a:solidFill>
                <a:latin typeface="Arial"/>
                <a:ea typeface="DejaVu Sans"/>
              </a:rPr>
              <a:t>currentBal=0</a:t>
            </a:r>
            <a:endParaRPr/>
          </a:p>
        </p:txBody>
      </p:sp>
      <p:sp>
        <p:nvSpPr>
          <p:cNvPr id="661" name="CustomShape 6"/>
          <p:cNvSpPr/>
          <p:nvPr/>
        </p:nvSpPr>
        <p:spPr>
          <a:xfrm>
            <a:off x="2286000" y="5181480"/>
            <a:ext cx="954360" cy="547920"/>
          </a:xfrm>
          <a:prstGeom prst="rightArrow">
            <a:avLst>
              <a:gd name="adj1" fmla="val 50000"/>
              <a:gd name="adj2" fmla="val 43497"/>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sp>
      <p:sp>
        <p:nvSpPr>
          <p:cNvPr id="662" name="CustomShape 7"/>
          <p:cNvSpPr/>
          <p:nvPr/>
        </p:nvSpPr>
        <p:spPr>
          <a:xfrm>
            <a:off x="885960" y="5181480"/>
            <a:ext cx="1627200" cy="455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400" strike="noStrike">
                <a:solidFill>
                  <a:srgbClr val="000000"/>
                </a:solidFill>
                <a:latin typeface="Arial"/>
                <a:ea typeface="DejaVu Sans"/>
              </a:rPr>
              <a:t>Object A</a:t>
            </a:r>
            <a:endParaRPr/>
          </a:p>
        </p:txBody>
      </p:sp>
      <p:sp>
        <p:nvSpPr>
          <p:cNvPr id="663" name="CustomShape 8"/>
          <p:cNvSpPr/>
          <p:nvPr/>
        </p:nvSpPr>
        <p:spPr>
          <a:xfrm>
            <a:off x="7543800" y="3673440"/>
            <a:ext cx="1322640" cy="8208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400" strike="noStrike">
                <a:solidFill>
                  <a:srgbClr val="000000"/>
                </a:solidFill>
                <a:latin typeface="Arial"/>
                <a:ea typeface="DejaVu Sans"/>
              </a:rPr>
              <a:t>Object   </a:t>
            </a:r>
            <a:endParaRPr/>
          </a:p>
          <a:p>
            <a:pPr>
              <a:lnSpc>
                <a:spcPct val="100000"/>
              </a:lnSpc>
            </a:pPr>
            <a:r>
              <a:rPr lang="en-IN" sz="2400" strike="noStrike">
                <a:solidFill>
                  <a:srgbClr val="000000"/>
                </a:solidFill>
                <a:latin typeface="Arial"/>
                <a:ea typeface="DejaVu Sans"/>
              </a:rPr>
              <a:t>   B</a:t>
            </a:r>
            <a:endParaRPr/>
          </a:p>
        </p:txBody>
      </p:sp>
      <p:sp>
        <p:nvSpPr>
          <p:cNvPr id="664" name="CustomShape 9"/>
          <p:cNvSpPr/>
          <p:nvPr/>
        </p:nvSpPr>
        <p:spPr>
          <a:xfrm rot="3135000">
            <a:off x="6933600" y="4198680"/>
            <a:ext cx="687600" cy="758880"/>
          </a:xfrm>
          <a:prstGeom prst="downArrow">
            <a:avLst>
              <a:gd name="adj1" fmla="val 50000"/>
              <a:gd name="adj2" fmla="val 27592"/>
            </a:avLst>
          </a:prstGeom>
          <a:solidFill>
            <a:schemeClr val="bg1"/>
          </a:solidFill>
          <a:ln w="12600">
            <a:solidFill>
              <a:schemeClr val="tx1"/>
            </a:solidFill>
            <a:miter/>
          </a:ln>
        </p:spPr>
        <p:style>
          <a:lnRef idx="0">
            <a:scrgbClr r="0" g="0" b="0"/>
          </a:lnRef>
          <a:fillRef idx="0">
            <a:scrgbClr r="0" g="0" b="0"/>
          </a:fillRef>
          <a:effectRef idx="0">
            <a:scrgbClr r="0" g="0" b="0"/>
          </a:effectRef>
          <a:fontRef idx="minor"/>
        </p:style>
      </p:sp>
      <p:sp>
        <p:nvSpPr>
          <p:cNvPr id="665" name="CustomShape 10"/>
          <p:cNvSpPr/>
          <p:nvPr/>
        </p:nvSpPr>
        <p:spPr>
          <a:xfrm rot="1890000">
            <a:off x="4137120" y="4309200"/>
            <a:ext cx="3551400" cy="1632240"/>
          </a:xfrm>
          <a:prstGeom prst="ellipse">
            <a:avLst/>
          </a:prstGeom>
          <a:noFill/>
          <a:ln w="12600" cap="rnd">
            <a:solidFill>
              <a:schemeClr val="tx1"/>
            </a:solidFill>
            <a:custDash>
              <a:ds d="400000" sp="300000"/>
            </a:custDash>
            <a:round/>
          </a:ln>
        </p:spPr>
        <p:style>
          <a:lnRef idx="0">
            <a:scrgbClr r="0" g="0" b="0"/>
          </a:lnRef>
          <a:fillRef idx="0">
            <a:scrgbClr r="0" g="0" b="0"/>
          </a:fillRef>
          <a:effectRef idx="0">
            <a:scrgbClr r="0" g="0" b="0"/>
          </a:effectRef>
          <a:fontRef idx="minor"/>
        </p:style>
      </p:sp>
      <p:sp>
        <p:nvSpPr>
          <p:cNvPr id="666" name="CustomShape 11"/>
          <p:cNvSpPr/>
          <p:nvPr/>
        </p:nvSpPr>
        <p:spPr>
          <a:xfrm>
            <a:off x="5029200" y="2590920"/>
            <a:ext cx="2748240" cy="1581120"/>
          </a:xfrm>
          <a:prstGeom prst="cloudCallout">
            <a:avLst>
              <a:gd name="adj1" fmla="val -47921"/>
              <a:gd name="adj2" fmla="val 46287"/>
            </a:avLst>
          </a:prstGeom>
          <a:solidFill>
            <a:schemeClr val="bg1"/>
          </a:solidFill>
          <a:ln w="12600">
            <a:solidFill>
              <a:schemeClr val="tx1"/>
            </a:solidFill>
            <a:round/>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2400" strike="noStrike">
                <a:solidFill>
                  <a:srgbClr val="000000"/>
                </a:solidFill>
                <a:latin typeface="Arial"/>
                <a:ea typeface="DejaVu Sans"/>
              </a:rPr>
              <a:t>Shared by all objects</a:t>
            </a:r>
            <a:endParaRPr/>
          </a:p>
        </p:txBody>
      </p:sp>
      <p:sp>
        <p:nvSpPr>
          <p:cNvPr id="667" name="CustomShape 12"/>
          <p:cNvSpPr/>
          <p:nvPr/>
        </p:nvSpPr>
        <p:spPr>
          <a:xfrm rot="2074800">
            <a:off x="4343400" y="4433040"/>
            <a:ext cx="1675080" cy="36360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b="1" strike="noStrike">
                <a:solidFill>
                  <a:srgbClr val="000000"/>
                </a:solidFill>
                <a:latin typeface="Arial"/>
                <a:ea typeface="DejaVu Sans"/>
              </a:rPr>
              <a:t>RateofInt</a:t>
            </a:r>
            <a:endParaRPr/>
          </a:p>
        </p:txBody>
      </p:sp>
      <p:sp>
        <p:nvSpPr>
          <p:cNvPr id="668" name="CustomShape 13"/>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			Static Members contd.,</a:t>
            </a:r>
            <a:endParaRPr/>
          </a:p>
        </p:txBody>
      </p:sp>
      <p:sp>
        <p:nvSpPr>
          <p:cNvPr id="669" name="CustomShape 14"/>
          <p:cNvSpPr/>
          <p:nvPr/>
        </p:nvSpPr>
        <p:spPr>
          <a:xfrm>
            <a:off x="5545080" y="5410080"/>
            <a:ext cx="1920960" cy="455040"/>
          </a:xfrm>
          <a:prstGeom prst="rect">
            <a:avLst/>
          </a:prstGeom>
          <a:noFill/>
          <a:ln w="1260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400" strike="noStrike">
                <a:solidFill>
                  <a:srgbClr val="000000"/>
                </a:solidFill>
                <a:latin typeface="Arial"/>
                <a:ea typeface="DejaVu Sans"/>
              </a:rPr>
              <a:t>currentBal=1</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CustomShape 1"/>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
        <p:nvSpPr>
          <p:cNvPr id="671" name="CustomShape 2"/>
          <p:cNvSpPr/>
          <p:nvPr/>
        </p:nvSpPr>
        <p:spPr>
          <a:xfrm>
            <a:off x="685800" y="152280"/>
            <a:ext cx="8151840" cy="9129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3200" strike="noStrike">
                <a:solidFill>
                  <a:srgbClr val="000000"/>
                </a:solidFill>
                <a:latin typeface="Gill Sans MT"/>
                <a:ea typeface="DejaVu Sans"/>
              </a:rPr>
              <a:t>			Static Members contd.,</a:t>
            </a:r>
            <a:endParaRPr/>
          </a:p>
        </p:txBody>
      </p:sp>
      <p:sp>
        <p:nvSpPr>
          <p:cNvPr id="672" name="CustomShape 3"/>
          <p:cNvSpPr/>
          <p:nvPr/>
        </p:nvSpPr>
        <p:spPr>
          <a:xfrm>
            <a:off x="0" y="1295280"/>
            <a:ext cx="4570560" cy="515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StarSymbol"/>
              <a:buChar char="l"/>
            </a:pPr>
            <a:r>
              <a:rPr lang="en-IN" sz="2800" strike="noStrike">
                <a:solidFill>
                  <a:srgbClr val="AA8A14"/>
                </a:solidFill>
                <a:latin typeface="Gill Sans MT"/>
                <a:ea typeface="DejaVu Sans"/>
              </a:rPr>
              <a:t>Static Data Members:</a:t>
            </a:r>
            <a:endParaRPr/>
          </a:p>
        </p:txBody>
      </p:sp>
      <p:sp>
        <p:nvSpPr>
          <p:cNvPr id="673" name="CustomShape 4"/>
          <p:cNvSpPr/>
          <p:nvPr/>
        </p:nvSpPr>
        <p:spPr>
          <a:xfrm>
            <a:off x="0" y="1752480"/>
            <a:ext cx="5713560" cy="4646880"/>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z="2400" strike="noStrike">
                <a:solidFill>
                  <a:srgbClr val="000000"/>
                </a:solidFill>
                <a:latin typeface="Gill Sans MT"/>
                <a:ea typeface="DejaVu Sans"/>
              </a:rPr>
              <a:t>class SavingsAccount</a:t>
            </a:r>
            <a:endParaRPr/>
          </a:p>
          <a:p>
            <a:pPr>
              <a:lnSpc>
                <a:spcPct val="100000"/>
              </a:lnSpc>
            </a:pPr>
            <a:r>
              <a:rPr lang="en-IN" sz="2400" strike="noStrike">
                <a:solidFill>
                  <a:srgbClr val="000000"/>
                </a:solidFill>
                <a:latin typeface="Gill Sans MT"/>
                <a:ea typeface="DejaVu Sans"/>
              </a:rPr>
              <a:t>{</a:t>
            </a:r>
            <a:endParaRPr/>
          </a:p>
          <a:p>
            <a:pPr>
              <a:lnSpc>
                <a:spcPct val="100000"/>
              </a:lnSpc>
            </a:pPr>
            <a:r>
              <a:rPr lang="en-IN" sz="2400" strike="noStrike">
                <a:solidFill>
                  <a:srgbClr val="000000"/>
                </a:solidFill>
                <a:latin typeface="Gill Sans MT"/>
                <a:ea typeface="DejaVu Sans"/>
              </a:rPr>
              <a:t> private:</a:t>
            </a:r>
            <a:endParaRPr/>
          </a:p>
          <a:p>
            <a:pPr>
              <a:lnSpc>
                <a:spcPct val="100000"/>
              </a:lnSpc>
            </a:pPr>
            <a:r>
              <a:rPr lang="en-IN" sz="2400" strike="noStrike">
                <a:solidFill>
                  <a:srgbClr val="000000"/>
                </a:solidFill>
                <a:latin typeface="Gill Sans MT"/>
                <a:ea typeface="DejaVu Sans"/>
              </a:rPr>
              <a:t>	char name[30];</a:t>
            </a:r>
            <a:endParaRPr/>
          </a:p>
          <a:p>
            <a:pPr>
              <a:lnSpc>
                <a:spcPct val="100000"/>
              </a:lnSpc>
            </a:pPr>
            <a:r>
              <a:rPr lang="en-IN" sz="2400" strike="noStrike">
                <a:solidFill>
                  <a:srgbClr val="000000"/>
                </a:solidFill>
                <a:latin typeface="Gill Sans MT"/>
                <a:ea typeface="DejaVu Sans"/>
              </a:rPr>
              <a:t>	float total;</a:t>
            </a:r>
            <a:endParaRPr/>
          </a:p>
          <a:p>
            <a:pPr>
              <a:lnSpc>
                <a:spcPct val="100000"/>
              </a:lnSpc>
            </a:pPr>
            <a:r>
              <a:rPr lang="en-IN" sz="2400" strike="noStrike">
                <a:solidFill>
                  <a:srgbClr val="000000"/>
                </a:solidFill>
                <a:latin typeface="Gill Sans MT"/>
                <a:ea typeface="DejaVu Sans"/>
              </a:rPr>
              <a:t>	float </a:t>
            </a:r>
            <a:r>
              <a:rPr lang="en-IN" sz="2400" strike="noStrike">
                <a:solidFill>
                  <a:srgbClr val="FF3300"/>
                </a:solidFill>
                <a:latin typeface="Gill Sans MT"/>
                <a:ea typeface="DejaVu Sans"/>
              </a:rPr>
              <a:t>CurrentRate; </a:t>
            </a:r>
            <a:endParaRPr/>
          </a:p>
          <a:p>
            <a:pPr>
              <a:lnSpc>
                <a:spcPct val="100000"/>
              </a:lnSpc>
            </a:pPr>
            <a:r>
              <a:rPr lang="en-IN" sz="2400" strike="noStrike">
                <a:solidFill>
                  <a:srgbClr val="000000"/>
                </a:solidFill>
                <a:latin typeface="Gill Sans MT"/>
                <a:ea typeface="DejaVu Sans"/>
              </a:rPr>
              <a:t> public:</a:t>
            </a:r>
            <a:endParaRPr/>
          </a:p>
          <a:p>
            <a:pPr>
              <a:lnSpc>
                <a:spcPct val="100000"/>
              </a:lnSpc>
            </a:pPr>
            <a:r>
              <a:rPr lang="en-IN" sz="2400" strike="noStrike">
                <a:solidFill>
                  <a:srgbClr val="000000"/>
                </a:solidFill>
                <a:latin typeface="Gill Sans MT"/>
                <a:ea typeface="DejaVu Sans"/>
              </a:rPr>
              <a:t>	SavingsAccount();</a:t>
            </a:r>
            <a:endParaRPr/>
          </a:p>
          <a:p>
            <a:pPr>
              <a:lnSpc>
                <a:spcPct val="100000"/>
              </a:lnSpc>
            </a:pPr>
            <a:r>
              <a:rPr lang="en-IN" sz="2400" strike="noStrike">
                <a:solidFill>
                  <a:srgbClr val="000000"/>
                </a:solidFill>
                <a:latin typeface="Gill Sans MT"/>
                <a:ea typeface="DejaVu Sans"/>
              </a:rPr>
              <a:t>	void EarnInterest()	</a:t>
            </a:r>
            <a:endParaRPr/>
          </a:p>
          <a:p>
            <a:pPr>
              <a:lnSpc>
                <a:spcPct val="100000"/>
              </a:lnSpc>
            </a:pPr>
            <a:r>
              <a:rPr lang="en-IN" sz="2400" strike="noStrike">
                <a:solidFill>
                  <a:srgbClr val="000000"/>
                </a:solidFill>
                <a:latin typeface="Gill Sans MT"/>
                <a:ea typeface="DejaVu Sans"/>
              </a:rPr>
              <a:t>		{</a:t>
            </a:r>
            <a:endParaRPr/>
          </a:p>
          <a:p>
            <a:pPr>
              <a:lnSpc>
                <a:spcPct val="100000"/>
              </a:lnSpc>
            </a:pPr>
            <a:r>
              <a:rPr lang="en-IN" sz="2400" strike="noStrike">
                <a:solidFill>
                  <a:srgbClr val="000000"/>
                </a:solidFill>
                <a:latin typeface="Gill Sans MT"/>
                <a:ea typeface="DejaVu Sans"/>
              </a:rPr>
              <a:t>		total + = CurrentRate * total;</a:t>
            </a:r>
            <a:endParaRPr/>
          </a:p>
          <a:p>
            <a:pPr>
              <a:lnSpc>
                <a:spcPct val="100000"/>
              </a:lnSpc>
            </a:pPr>
            <a:r>
              <a:rPr lang="en-IN" sz="2400" strike="noStrike">
                <a:solidFill>
                  <a:srgbClr val="000000"/>
                </a:solidFill>
                <a:latin typeface="Gill Sans MT"/>
                <a:ea typeface="DejaVu Sans"/>
              </a:rPr>
              <a:t>		}</a:t>
            </a:r>
            <a:endParaRPr/>
          </a:p>
          <a:p>
            <a:pPr>
              <a:lnSpc>
                <a:spcPct val="100000"/>
              </a:lnSpc>
            </a:pPr>
            <a:r>
              <a:rPr lang="en-IN" sz="2400" strike="noStrike">
                <a:solidFill>
                  <a:srgbClr val="000000"/>
                </a:solidFill>
                <a:latin typeface="Gill Sans MT"/>
                <a:ea typeface="DejaVu Sans"/>
              </a:rPr>
              <a:t>}</a:t>
            </a:r>
            <a:endParaRPr/>
          </a:p>
        </p:txBody>
      </p:sp>
      <p:sp>
        <p:nvSpPr>
          <p:cNvPr id="674" name="CustomShape 5"/>
          <p:cNvSpPr/>
          <p:nvPr/>
        </p:nvSpPr>
        <p:spPr>
          <a:xfrm>
            <a:off x="5638680" y="1800360"/>
            <a:ext cx="3275280" cy="1917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400" strike="noStrike">
                <a:solidFill>
                  <a:srgbClr val="FF3300"/>
                </a:solidFill>
                <a:latin typeface="Gill Sans MT"/>
                <a:ea typeface="DejaVu Sans"/>
              </a:rPr>
              <a:t>Only one copy should be available as all objects should have same Interest rate</a:t>
            </a:r>
            <a:endParaRPr/>
          </a:p>
        </p:txBody>
      </p:sp>
      <p:sp>
        <p:nvSpPr>
          <p:cNvPr id="675" name="CustomShape 6"/>
          <p:cNvSpPr/>
          <p:nvPr/>
        </p:nvSpPr>
        <p:spPr>
          <a:xfrm>
            <a:off x="5715000" y="5105520"/>
            <a:ext cx="3427560" cy="912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000" strike="noStrike">
                <a:solidFill>
                  <a:srgbClr val="FF3300"/>
                </a:solidFill>
                <a:latin typeface="Gill Sans MT"/>
                <a:ea typeface="DejaVu Sans"/>
              </a:rPr>
              <a:t>Declare CurrentRate as </a:t>
            </a:r>
            <a:endParaRPr/>
          </a:p>
          <a:p>
            <a:pPr>
              <a:lnSpc>
                <a:spcPct val="100000"/>
              </a:lnSpc>
            </a:pPr>
            <a:r>
              <a:rPr lang="en-IN" sz="2000" strike="noStrike">
                <a:solidFill>
                  <a:srgbClr val="0000CC"/>
                </a:solidFill>
                <a:latin typeface="Gill Sans MT"/>
                <a:ea typeface="DejaVu Sans"/>
              </a:rPr>
              <a:t>static float CurrentRate</a:t>
            </a:r>
            <a:r>
              <a:rPr lang="en-IN" sz="2400" strike="noStrike">
                <a:solidFill>
                  <a:srgbClr val="0000CC"/>
                </a:solidFill>
                <a:latin typeface="Gill Sans MT"/>
                <a:ea typeface="DejaVu Sans"/>
              </a:rPr>
              <a:t>; </a:t>
            </a:r>
            <a:endParaRPr/>
          </a:p>
        </p:txBody>
      </p:sp>
      <p:sp>
        <p:nvSpPr>
          <p:cNvPr id="676" name="Line 7"/>
          <p:cNvSpPr/>
          <p:nvPr/>
        </p:nvSpPr>
        <p:spPr>
          <a:xfrm flipV="1">
            <a:off x="3352680" y="2514600"/>
            <a:ext cx="2514600" cy="1218960"/>
          </a:xfrm>
          <a:prstGeom prst="line">
            <a:avLst/>
          </a:prstGeom>
          <a:ln w="9360">
            <a:solidFill>
              <a:schemeClr val="tx1"/>
            </a:solidFill>
            <a:round/>
            <a:tailEnd type="stealth" w="med" len="med"/>
          </a:ln>
        </p:spPr>
      </p:sp>
      <p:sp>
        <p:nvSpPr>
          <p:cNvPr id="677" name="CustomShape 8"/>
          <p:cNvSpPr/>
          <p:nvPr/>
        </p:nvSpPr>
        <p:spPr>
          <a:xfrm>
            <a:off x="6553080" y="3505320"/>
            <a:ext cx="836640" cy="1522440"/>
          </a:xfrm>
          <a:prstGeom prst="curvedLeftArrow">
            <a:avLst>
              <a:gd name="adj1" fmla="val 36364"/>
              <a:gd name="adj2" fmla="val 72727"/>
              <a:gd name="adj3" fmla="val 33333"/>
            </a:avLst>
          </a:prstGeom>
          <a:no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en-IN" strike="noStrike">
                <a:solidFill>
                  <a:srgbClr val="000000"/>
                </a:solidFill>
                <a:latin typeface="Gill Sans MT"/>
                <a:ea typeface="DejaVu Sans"/>
              </a:rPr>
              <a:t>     </a:t>
            </a:r>
            <a:r>
              <a:rPr lang="en-IN" sz="2000" strike="noStrike">
                <a:solidFill>
                  <a:srgbClr val="990000"/>
                </a:solidFill>
                <a:latin typeface="Gill Sans MT"/>
                <a:ea typeface="DejaVu Sans"/>
              </a:rPr>
              <a:t>To make CurrentRate </a:t>
            </a:r>
            <a:endParaRPr/>
          </a:p>
          <a:p>
            <a:pPr algn="ctr">
              <a:lnSpc>
                <a:spcPct val="100000"/>
              </a:lnSpc>
            </a:pPr>
            <a:r>
              <a:rPr lang="en-IN" sz="2000" strike="noStrike">
                <a:solidFill>
                  <a:srgbClr val="990000"/>
                </a:solidFill>
                <a:latin typeface="Gill Sans MT"/>
                <a:ea typeface="DejaVu Sans"/>
              </a:rPr>
              <a:t>     accessible to all objects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CustomShape 1"/>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
        <p:nvSpPr>
          <p:cNvPr id="679" name="CustomShape 2"/>
          <p:cNvSpPr/>
          <p:nvPr/>
        </p:nvSpPr>
        <p:spPr>
          <a:xfrm>
            <a:off x="0" y="1219320"/>
            <a:ext cx="8913960" cy="5256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Font typeface="StarSymbol"/>
              <a:buChar char="l"/>
            </a:pPr>
            <a:r>
              <a:rPr lang="en-IN" sz="2800" strike="noStrike">
                <a:solidFill>
                  <a:srgbClr val="000000"/>
                </a:solidFill>
                <a:latin typeface="Gill Sans MT"/>
                <a:ea typeface="DejaVu Sans"/>
              </a:rPr>
              <a:t>A constant variable can be declared using </a:t>
            </a:r>
            <a:r>
              <a:rPr lang="en-IN" sz="2800" strike="noStrike">
                <a:solidFill>
                  <a:srgbClr val="990000"/>
                </a:solidFill>
                <a:latin typeface="Gill Sans MT"/>
                <a:ea typeface="DejaVu Sans"/>
              </a:rPr>
              <a:t>const</a:t>
            </a:r>
            <a:r>
              <a:rPr lang="en-IN" sz="2800" strike="noStrike">
                <a:solidFill>
                  <a:srgbClr val="000000"/>
                </a:solidFill>
                <a:latin typeface="Gill Sans MT"/>
                <a:ea typeface="DejaVu Sans"/>
              </a:rPr>
              <a:t> keyword</a:t>
            </a:r>
            <a:endParaRPr/>
          </a:p>
          <a:p>
            <a:pPr algn="just">
              <a:lnSpc>
                <a:spcPct val="100000"/>
              </a:lnSpc>
              <a:buFont typeface="StarSymbol"/>
              <a:buChar char="l"/>
            </a:pPr>
            <a:r>
              <a:rPr lang="en-IN" sz="2800" strike="noStrike">
                <a:solidFill>
                  <a:srgbClr val="000000"/>
                </a:solidFill>
                <a:latin typeface="Gill Sans MT"/>
                <a:ea typeface="DejaVu Sans"/>
              </a:rPr>
              <a:t>Compiler error results if attempted to modify it</a:t>
            </a:r>
            <a:endParaRPr/>
          </a:p>
          <a:p>
            <a:pPr algn="just">
              <a:lnSpc>
                <a:spcPct val="100000"/>
              </a:lnSpc>
            </a:pPr>
            <a:endParaRPr/>
          </a:p>
          <a:p>
            <a:pPr algn="just">
              <a:lnSpc>
                <a:spcPct val="100000"/>
              </a:lnSpc>
            </a:pPr>
            <a:r>
              <a:rPr lang="en-IN" sz="2800" strike="noStrike">
                <a:solidFill>
                  <a:srgbClr val="000000"/>
                </a:solidFill>
                <a:latin typeface="Gill Sans MT"/>
                <a:ea typeface="DejaVu Sans"/>
              </a:rPr>
              <a:t>Syntax:</a:t>
            </a:r>
            <a:endParaRPr/>
          </a:p>
          <a:p>
            <a:pPr algn="just">
              <a:lnSpc>
                <a:spcPct val="100000"/>
              </a:lnSpc>
            </a:pPr>
            <a:r>
              <a:rPr lang="en-IN" sz="2800" strike="noStrike">
                <a:solidFill>
                  <a:srgbClr val="000000"/>
                </a:solidFill>
                <a:latin typeface="Gill Sans MT"/>
                <a:ea typeface="DejaVu Sans"/>
              </a:rPr>
              <a:t>	const &lt;variable-name&gt; = &lt;value&gt;</a:t>
            </a:r>
            <a:endParaRPr/>
          </a:p>
          <a:p>
            <a:pPr algn="just">
              <a:lnSpc>
                <a:spcPct val="100000"/>
              </a:lnSpc>
            </a:pPr>
            <a:endParaRPr/>
          </a:p>
          <a:p>
            <a:pPr algn="just">
              <a:lnSpc>
                <a:spcPct val="100000"/>
              </a:lnSpc>
            </a:pPr>
            <a:r>
              <a:rPr lang="en-IN" sz="2800" strike="noStrike">
                <a:solidFill>
                  <a:srgbClr val="000000"/>
                </a:solidFill>
                <a:latin typeface="Gill Sans MT"/>
                <a:ea typeface="DejaVu Sans"/>
              </a:rPr>
              <a:t>Example:   const int age = 20;</a:t>
            </a:r>
            <a:endParaRPr/>
          </a:p>
          <a:p>
            <a:pPr algn="just">
              <a:lnSpc>
                <a:spcPct val="100000"/>
              </a:lnSpc>
            </a:pPr>
            <a:r>
              <a:rPr lang="en-IN" sz="2800" strike="noStrike">
                <a:solidFill>
                  <a:srgbClr val="000000"/>
                </a:solidFill>
                <a:latin typeface="Gill Sans MT"/>
                <a:ea typeface="DejaVu Sans"/>
              </a:rPr>
              <a:t>			const int age;	// Not valid</a:t>
            </a:r>
            <a:r>
              <a:rPr lang="en-IN" strike="noStrike">
                <a:solidFill>
                  <a:srgbClr val="000000"/>
                </a:solidFill>
                <a:latin typeface="Times New Roman"/>
                <a:ea typeface="DejaVu Sans"/>
              </a:rPr>
              <a:t> </a:t>
            </a:r>
            <a:endParaRPr/>
          </a:p>
          <a:p>
            <a:pPr algn="just">
              <a:lnSpc>
                <a:spcPct val="100000"/>
              </a:lnSpc>
            </a:pPr>
            <a:r>
              <a:rPr lang="en-IN" sz="2800" strike="noStrike">
                <a:solidFill>
                  <a:srgbClr val="000000"/>
                </a:solidFill>
                <a:latin typeface="Gill Sans MT"/>
                <a:ea typeface="DejaVu Sans"/>
              </a:rPr>
              <a:t>	</a:t>
            </a:r>
            <a:endParaRPr/>
          </a:p>
        </p:txBody>
      </p:sp>
      <p:sp>
        <p:nvSpPr>
          <p:cNvPr id="680" name="CustomShape 3"/>
          <p:cNvSpPr/>
          <p:nvPr/>
        </p:nvSpPr>
        <p:spPr>
          <a:xfrm>
            <a:off x="762120" y="304920"/>
            <a:ext cx="7694640" cy="684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b"/>
          <a:lstStyle/>
          <a:p>
            <a:pPr>
              <a:lnSpc>
                <a:spcPct val="100000"/>
              </a:lnSpc>
            </a:pPr>
            <a:r>
              <a:rPr lang="en-IN" sz="2800" strike="noStrike">
                <a:solidFill>
                  <a:srgbClr val="000000"/>
                </a:solidFill>
                <a:latin typeface="Gill Sans MT"/>
                <a:ea typeface="DejaVu Sans"/>
              </a:rPr>
              <a:t>Constant data member and Constant Functions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CustomShape 1"/>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
        <p:nvSpPr>
          <p:cNvPr id="682"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SzPct val="80000"/>
              <a:buFont typeface="Wingdings 2" charset="2"/>
              <a:buChar char=""/>
            </a:pPr>
            <a:r>
              <a:rPr lang="en-IN" sz="2400" strike="noStrike">
                <a:solidFill>
                  <a:srgbClr val="000000"/>
                </a:solidFill>
                <a:latin typeface="Gill Sans MT"/>
                <a:ea typeface="DejaVu Sans"/>
              </a:rPr>
              <a:t>The const keyword specifies that a variable's value is constant and tells the compiler to prevent the programmer from modifying it.</a:t>
            </a:r>
            <a:endParaRPr/>
          </a:p>
          <a:p>
            <a:pPr algn="just">
              <a:lnSpc>
                <a:spcPct val="100000"/>
              </a:lnSpc>
            </a:pPr>
            <a:endParaRPr/>
          </a:p>
          <a:p>
            <a:pPr algn="just">
              <a:lnSpc>
                <a:spcPct val="100000"/>
              </a:lnSpc>
            </a:pPr>
            <a:endParaRPr/>
          </a:p>
          <a:p>
            <a:pPr algn="just">
              <a:lnSpc>
                <a:spcPct val="100000"/>
              </a:lnSpc>
            </a:pPr>
            <a:endParaRPr/>
          </a:p>
          <a:p>
            <a:pPr algn="just">
              <a:lnSpc>
                <a:spcPct val="100000"/>
              </a:lnSpc>
            </a:pPr>
            <a:endParaRPr/>
          </a:p>
          <a:p>
            <a:pPr algn="just">
              <a:lnSpc>
                <a:spcPct val="100000"/>
              </a:lnSpc>
              <a:buSzPct val="80000"/>
              <a:buFont typeface="Wingdings 2" charset="2"/>
              <a:buChar char=""/>
            </a:pPr>
            <a:r>
              <a:rPr lang="en-IN" sz="2400" strike="noStrike">
                <a:solidFill>
                  <a:srgbClr val="000000"/>
                </a:solidFill>
                <a:latin typeface="Gill Sans MT"/>
                <a:ea typeface="DejaVu Sans"/>
              </a:rPr>
              <a:t>Declaring a </a:t>
            </a:r>
            <a:r>
              <a:rPr lang="en-IN" sz="2400" strike="noStrike">
                <a:solidFill>
                  <a:srgbClr val="990000"/>
                </a:solidFill>
                <a:latin typeface="Gill Sans MT"/>
                <a:ea typeface="DejaVu Sans"/>
              </a:rPr>
              <a:t>member function</a:t>
            </a:r>
            <a:r>
              <a:rPr lang="en-IN" sz="2400" strike="noStrike">
                <a:solidFill>
                  <a:srgbClr val="000000"/>
                </a:solidFill>
                <a:latin typeface="Gill Sans MT"/>
                <a:ea typeface="DejaVu Sans"/>
              </a:rPr>
              <a:t> with the const keyword specifies that the function is a "read-only" function that does not modify the object for which it is called.</a:t>
            </a:r>
            <a:endParaRPr/>
          </a:p>
          <a:p>
            <a:pPr algn="just">
              <a:lnSpc>
                <a:spcPct val="100000"/>
              </a:lnSpc>
              <a:buSzPct val="80000"/>
              <a:buFont typeface="Wingdings 2" charset="2"/>
              <a:buChar char=""/>
            </a:pPr>
            <a:r>
              <a:rPr lang="en-IN" sz="2400" strike="noStrike">
                <a:solidFill>
                  <a:srgbClr val="000000"/>
                </a:solidFill>
                <a:latin typeface="Gill Sans MT"/>
                <a:ea typeface="DejaVu Sans"/>
              </a:rPr>
              <a:t>If a </a:t>
            </a:r>
            <a:r>
              <a:rPr lang="en-IN" sz="2400" strike="noStrike">
                <a:solidFill>
                  <a:srgbClr val="990000"/>
                </a:solidFill>
                <a:latin typeface="Gill Sans MT"/>
                <a:ea typeface="DejaVu Sans"/>
              </a:rPr>
              <a:t>const function</a:t>
            </a:r>
            <a:r>
              <a:rPr lang="en-IN" sz="2400" strike="noStrike">
                <a:solidFill>
                  <a:srgbClr val="000000"/>
                </a:solidFill>
                <a:latin typeface="Gill Sans MT"/>
                <a:ea typeface="DejaVu Sans"/>
              </a:rPr>
              <a:t> attempt to change the data, the compiler will generate an error message.</a:t>
            </a:r>
            <a:endParaRPr/>
          </a:p>
          <a:p>
            <a:pPr algn="just">
              <a:lnSpc>
                <a:spcPct val="100000"/>
              </a:lnSpc>
            </a:pPr>
            <a:endParaRPr/>
          </a:p>
        </p:txBody>
      </p:sp>
      <p:sp>
        <p:nvSpPr>
          <p:cNvPr id="683" name="CustomShape 3"/>
          <p:cNvSpPr/>
          <p:nvPr/>
        </p:nvSpPr>
        <p:spPr>
          <a:xfrm>
            <a:off x="3733920" y="2590920"/>
            <a:ext cx="3122640" cy="159876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z="2000" strike="noStrike">
                <a:solidFill>
                  <a:srgbClr val="000000"/>
                </a:solidFill>
                <a:latin typeface="Gill Sans MT"/>
                <a:ea typeface="DejaVu Sans"/>
              </a:rPr>
              <a:t>int main()</a:t>
            </a:r>
            <a:endParaRPr/>
          </a:p>
          <a:p>
            <a:pPr>
              <a:lnSpc>
                <a:spcPct val="100000"/>
              </a:lnSpc>
            </a:pPr>
            <a:r>
              <a:rPr lang="en-IN" sz="2000" strike="noStrike">
                <a:solidFill>
                  <a:srgbClr val="000000"/>
                </a:solidFill>
                <a:latin typeface="Gill Sans MT"/>
                <a:ea typeface="DejaVu Sans"/>
              </a:rPr>
              <a:t>{</a:t>
            </a:r>
            <a:endParaRPr/>
          </a:p>
          <a:p>
            <a:pPr>
              <a:lnSpc>
                <a:spcPct val="100000"/>
              </a:lnSpc>
            </a:pPr>
            <a:r>
              <a:rPr lang="en-IN" sz="2000" strike="noStrike">
                <a:solidFill>
                  <a:srgbClr val="000000"/>
                </a:solidFill>
                <a:latin typeface="Gill Sans MT"/>
                <a:ea typeface="DejaVu Sans"/>
              </a:rPr>
              <a:t>   const int i = 5;</a:t>
            </a:r>
            <a:endParaRPr/>
          </a:p>
          <a:p>
            <a:pPr>
              <a:lnSpc>
                <a:spcPct val="100000"/>
              </a:lnSpc>
            </a:pPr>
            <a:r>
              <a:rPr lang="en-IN" sz="2000" strike="noStrike">
                <a:solidFill>
                  <a:srgbClr val="000000"/>
                </a:solidFill>
                <a:latin typeface="Gill Sans MT"/>
                <a:ea typeface="DejaVu Sans"/>
              </a:rPr>
              <a:t>	---   </a:t>
            </a:r>
            <a:endParaRPr/>
          </a:p>
          <a:p>
            <a:pPr>
              <a:lnSpc>
                <a:spcPct val="100000"/>
              </a:lnSpc>
            </a:pPr>
            <a:r>
              <a:rPr lang="en-IN" sz="2000" strike="noStrike">
                <a:solidFill>
                  <a:srgbClr val="000000"/>
                </a:solidFill>
                <a:latin typeface="Gill Sans MT"/>
                <a:ea typeface="DejaVu Sans"/>
              </a:rPr>
              <a:t>}</a:t>
            </a:r>
            <a:endParaRPr/>
          </a:p>
        </p:txBody>
      </p:sp>
      <p:sp>
        <p:nvSpPr>
          <p:cNvPr id="684" name="CustomShape 4"/>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2800" strike="noStrike">
                <a:solidFill>
                  <a:srgbClr val="572314"/>
                </a:solidFill>
                <a:latin typeface="Gill Sans MT"/>
                <a:ea typeface="DejaVu Sans"/>
              </a:rPr>
              <a:t>Constant data member and Constant Functions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object</a:t>
            </a:r>
            <a:endParaRPr/>
          </a:p>
        </p:txBody>
      </p:sp>
      <p:sp>
        <p:nvSpPr>
          <p:cNvPr id="498"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IN" sz="2600" strike="noStrike">
                <a:solidFill>
                  <a:srgbClr val="000000"/>
                </a:solidFill>
                <a:latin typeface="Times New Roman"/>
                <a:ea typeface="DejaVu Sans"/>
              </a:rPr>
              <a:t>Any real world entity which can have some characteristics or which can perform some work is called as Object. This object is also called as an instance i.e. - a copy of entity in programming language. If we consider the above example, a mobile manufacturing company, at a time manufactures lacs of pieces of each model which are actually an instance. This objects are differentiated from each other via some identity or its characteristics. This characteristics is given some unique name.</a:t>
            </a:r>
            <a:endParaRPr/>
          </a:p>
          <a:p>
            <a:pPr algn="just">
              <a:lnSpc>
                <a:spcPct val="100000"/>
              </a:lnSpc>
            </a:pPr>
            <a:endParaRPr/>
          </a:p>
          <a:p>
            <a:pPr>
              <a:lnSpc>
                <a:spcPct val="100000"/>
              </a:lnSpc>
              <a:buSzPct val="80000"/>
              <a:buFont typeface="Wingdings 2" charset="2"/>
              <a:buChar char=""/>
            </a:pPr>
            <a:r>
              <a:rPr lang="en-IN" sz="2600" strike="noStrike">
                <a:solidFill>
                  <a:srgbClr val="000000"/>
                </a:solidFill>
                <a:latin typeface="Gill Sans MT"/>
                <a:ea typeface="DejaVu Sans"/>
              </a:rPr>
              <a:t>Mobile mbl1 = </a:t>
            </a:r>
            <a:r>
              <a:rPr lang="en-IN" sz="2600" b="1" strike="noStrike">
                <a:solidFill>
                  <a:srgbClr val="000000"/>
                </a:solidFill>
                <a:latin typeface="Gill Sans MT"/>
                <a:ea typeface="DejaVu Sans"/>
              </a:rPr>
              <a:t>new</a:t>
            </a:r>
            <a:r>
              <a:rPr lang="en-IN" sz="2600" strike="noStrike">
                <a:solidFill>
                  <a:srgbClr val="000000"/>
                </a:solidFill>
                <a:latin typeface="Gill Sans MT"/>
                <a:ea typeface="DejaVu Sans"/>
              </a:rPr>
              <a:t> Mobile ();  </a:t>
            </a:r>
            <a:endParaRPr/>
          </a:p>
          <a:p>
            <a:pPr>
              <a:lnSpc>
                <a:spcPct val="100000"/>
              </a:lnSpc>
              <a:buSzPct val="80000"/>
              <a:buFont typeface="Wingdings 2" charset="2"/>
              <a:buChar char=""/>
            </a:pPr>
            <a:r>
              <a:rPr lang="en-IN" sz="2600" strike="noStrike">
                <a:solidFill>
                  <a:srgbClr val="000000"/>
                </a:solidFill>
                <a:latin typeface="Gill Sans MT"/>
                <a:ea typeface="DejaVu Sans"/>
              </a:rPr>
              <a:t>Mobile mbl2 = </a:t>
            </a:r>
            <a:r>
              <a:rPr lang="en-IN" sz="2600" b="1" strike="noStrike">
                <a:solidFill>
                  <a:srgbClr val="000000"/>
                </a:solidFill>
                <a:latin typeface="Gill Sans MT"/>
                <a:ea typeface="DejaVu Sans"/>
              </a:rPr>
              <a:t>new</a:t>
            </a:r>
            <a:r>
              <a:rPr lang="en-IN" sz="2600" strike="noStrike">
                <a:solidFill>
                  <a:srgbClr val="000000"/>
                </a:solidFill>
                <a:latin typeface="Gill Sans MT"/>
                <a:ea typeface="DejaVu Sans"/>
              </a:rPr>
              <a:t> Mobile ();</a:t>
            </a:r>
            <a:r>
              <a:rPr lang="en-IN" sz="3200" strike="noStrike">
                <a:solidFill>
                  <a:srgbClr val="000000"/>
                </a:solidFill>
                <a:latin typeface="Gill Sans MT"/>
                <a:ea typeface="DejaVu Sans"/>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CustomShape 1"/>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
        <p:nvSpPr>
          <p:cNvPr id="686"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buSzPct val="80000"/>
              <a:buFont typeface="Wingdings 2" charset="2"/>
              <a:buChar char=""/>
            </a:pPr>
            <a:r>
              <a:rPr lang="en-IN" sz="2800" strike="noStrike">
                <a:solidFill>
                  <a:srgbClr val="000000"/>
                </a:solidFill>
                <a:latin typeface="Gill Sans MT"/>
                <a:ea typeface="DejaVu Sans"/>
              </a:rPr>
              <a:t>Illegal to declare a const member function that modifies a data member</a:t>
            </a:r>
            <a:endParaRPr/>
          </a:p>
          <a:p>
            <a:pPr>
              <a:lnSpc>
                <a:spcPct val="100000"/>
              </a:lnSpc>
              <a:buSzPct val="80000"/>
              <a:buFont typeface="Wingdings 2" charset="2"/>
              <a:buChar char=""/>
            </a:pPr>
            <a:r>
              <a:rPr lang="en-IN" sz="2800" strike="noStrike">
                <a:solidFill>
                  <a:srgbClr val="000000"/>
                </a:solidFill>
                <a:latin typeface="Gill Sans MT"/>
                <a:ea typeface="DejaVu Sans"/>
              </a:rPr>
              <a:t>For built-in types it doesn’t matter whether we return by value as a const</a:t>
            </a:r>
            <a:endParaRPr/>
          </a:p>
          <a:p>
            <a:pPr>
              <a:lnSpc>
                <a:spcPct val="100000"/>
              </a:lnSpc>
            </a:pPr>
            <a:endParaRPr/>
          </a:p>
        </p:txBody>
      </p:sp>
      <p:sp>
        <p:nvSpPr>
          <p:cNvPr id="687" name="CustomShape 3"/>
          <p:cNvSpPr/>
          <p:nvPr/>
        </p:nvSpPr>
        <p:spPr>
          <a:xfrm>
            <a:off x="1523880" y="3276720"/>
            <a:ext cx="3732480" cy="2818080"/>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z="2000" strike="noStrike">
                <a:solidFill>
                  <a:srgbClr val="000000"/>
                </a:solidFill>
                <a:latin typeface="Arial"/>
                <a:ea typeface="DejaVu Sans"/>
              </a:rPr>
              <a:t>int fun1( ) {return 1;}</a:t>
            </a:r>
            <a:endParaRPr/>
          </a:p>
          <a:p>
            <a:pPr>
              <a:lnSpc>
                <a:spcPct val="100000"/>
              </a:lnSpc>
            </a:pPr>
            <a:r>
              <a:rPr lang="en-IN" sz="2000" strike="noStrike">
                <a:solidFill>
                  <a:srgbClr val="000000"/>
                </a:solidFill>
                <a:latin typeface="Arial"/>
                <a:ea typeface="DejaVu Sans"/>
              </a:rPr>
              <a:t>int fun2( ) const {return 1;}</a:t>
            </a:r>
            <a:endParaRPr/>
          </a:p>
          <a:p>
            <a:pPr>
              <a:lnSpc>
                <a:spcPct val="100000"/>
              </a:lnSpc>
            </a:pPr>
            <a:r>
              <a:rPr lang="en-IN" sz="2000" strike="noStrike">
                <a:solidFill>
                  <a:srgbClr val="000000"/>
                </a:solidFill>
                <a:latin typeface="Arial"/>
                <a:ea typeface="DejaVu Sans"/>
              </a:rPr>
              <a:t>main( )</a:t>
            </a:r>
            <a:endParaRPr/>
          </a:p>
          <a:p>
            <a:pPr>
              <a:lnSpc>
                <a:spcPct val="100000"/>
              </a:lnSpc>
            </a:pPr>
            <a:r>
              <a:rPr lang="en-IN" sz="2000" strike="noStrike">
                <a:solidFill>
                  <a:srgbClr val="000000"/>
                </a:solidFill>
                <a:latin typeface="Arial"/>
                <a:ea typeface="DejaVu Sans"/>
              </a:rPr>
              <a:t>{</a:t>
            </a:r>
            <a:endParaRPr/>
          </a:p>
          <a:p>
            <a:pPr>
              <a:lnSpc>
                <a:spcPct val="100000"/>
              </a:lnSpc>
            </a:pPr>
            <a:r>
              <a:rPr lang="en-IN" sz="2000" strike="noStrike">
                <a:solidFill>
                  <a:srgbClr val="000000"/>
                </a:solidFill>
                <a:latin typeface="Arial"/>
                <a:ea typeface="DejaVu Sans"/>
              </a:rPr>
              <a:t>   const int i = fun1( );</a:t>
            </a:r>
            <a:endParaRPr/>
          </a:p>
          <a:p>
            <a:pPr>
              <a:lnSpc>
                <a:spcPct val="100000"/>
              </a:lnSpc>
            </a:pPr>
            <a:r>
              <a:rPr lang="en-IN" sz="2000" strike="noStrike">
                <a:solidFill>
                  <a:srgbClr val="000000"/>
                </a:solidFill>
                <a:latin typeface="Arial"/>
                <a:ea typeface="DejaVu Sans"/>
              </a:rPr>
              <a:t>          	int j = fun2( );</a:t>
            </a:r>
            <a:endParaRPr/>
          </a:p>
          <a:p>
            <a:pPr>
              <a:lnSpc>
                <a:spcPct val="100000"/>
              </a:lnSpc>
            </a:pPr>
            <a:r>
              <a:rPr lang="en-IN" sz="2000" strike="noStrike">
                <a:solidFill>
                  <a:srgbClr val="000000"/>
                </a:solidFill>
                <a:latin typeface="Arial"/>
                <a:ea typeface="DejaVu Sans"/>
              </a:rPr>
              <a:t>	---   </a:t>
            </a:r>
            <a:endParaRPr/>
          </a:p>
          <a:p>
            <a:pPr>
              <a:lnSpc>
                <a:spcPct val="100000"/>
              </a:lnSpc>
            </a:pPr>
            <a:r>
              <a:rPr lang="en-IN" sz="2000" strike="noStrike">
                <a:solidFill>
                  <a:srgbClr val="000000"/>
                </a:solidFill>
                <a:latin typeface="Arial"/>
                <a:ea typeface="DejaVu Sans"/>
              </a:rPr>
              <a:t>}</a:t>
            </a:r>
            <a:endParaRPr/>
          </a:p>
        </p:txBody>
      </p:sp>
      <p:sp>
        <p:nvSpPr>
          <p:cNvPr id="688" name="CustomShape 4"/>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2800" strike="noStrike">
                <a:solidFill>
                  <a:srgbClr val="572314"/>
                </a:solidFill>
                <a:latin typeface="Gill Sans MT"/>
                <a:ea typeface="DejaVu Sans"/>
              </a:rPr>
              <a:t>Constant data member and Constant Functions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CustomShape 1"/>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
        <p:nvSpPr>
          <p:cNvPr id="690" name="CustomShape 2"/>
          <p:cNvSpPr/>
          <p:nvPr/>
        </p:nvSpPr>
        <p:spPr>
          <a:xfrm>
            <a:off x="0" y="1371600"/>
            <a:ext cx="5865840" cy="4418280"/>
          </a:xfrm>
          <a:prstGeom prst="rect">
            <a:avLst/>
          </a:prstGeom>
          <a:no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z="2000" strike="noStrike">
                <a:solidFill>
                  <a:srgbClr val="000000"/>
                </a:solidFill>
                <a:latin typeface="Arial"/>
                <a:ea typeface="DejaVu Sans"/>
              </a:rPr>
              <a:t>class Time</a:t>
            </a:r>
            <a:endParaRPr/>
          </a:p>
          <a:p>
            <a:pPr>
              <a:lnSpc>
                <a:spcPct val="100000"/>
              </a:lnSpc>
            </a:pPr>
            <a:r>
              <a:rPr lang="en-IN" sz="2000" strike="noStrike">
                <a:solidFill>
                  <a:srgbClr val="000000"/>
                </a:solidFill>
                <a:latin typeface="Arial"/>
                <a:ea typeface="DejaVu Sans"/>
              </a:rPr>
              <a:t>{</a:t>
            </a:r>
            <a:endParaRPr/>
          </a:p>
          <a:p>
            <a:pPr>
              <a:lnSpc>
                <a:spcPct val="100000"/>
              </a:lnSpc>
            </a:pPr>
            <a:r>
              <a:rPr lang="en-IN" sz="2000" strike="noStrike">
                <a:solidFill>
                  <a:srgbClr val="000000"/>
                </a:solidFill>
                <a:latin typeface="Arial"/>
                <a:ea typeface="DejaVu Sans"/>
              </a:rPr>
              <a:t>	int hour;</a:t>
            </a:r>
            <a:endParaRPr/>
          </a:p>
          <a:p>
            <a:pPr>
              <a:lnSpc>
                <a:spcPct val="100000"/>
              </a:lnSpc>
            </a:pPr>
            <a:r>
              <a:rPr lang="en-IN" sz="2000" strike="noStrike">
                <a:solidFill>
                  <a:srgbClr val="000000"/>
                </a:solidFill>
                <a:latin typeface="Arial"/>
                <a:ea typeface="DejaVu Sans"/>
              </a:rPr>
              <a:t>	public:</a:t>
            </a:r>
            <a:endParaRPr/>
          </a:p>
          <a:p>
            <a:pPr>
              <a:lnSpc>
                <a:spcPct val="100000"/>
              </a:lnSpc>
            </a:pPr>
            <a:r>
              <a:rPr lang="en-IN" sz="2000" strike="noStrike">
                <a:solidFill>
                  <a:srgbClr val="000000"/>
                </a:solidFill>
                <a:latin typeface="Arial"/>
                <a:ea typeface="DejaVu Sans"/>
              </a:rPr>
              <a:t>		Time(int k)	    { hour=k;	}</a:t>
            </a:r>
            <a:endParaRPr/>
          </a:p>
          <a:p>
            <a:pPr>
              <a:lnSpc>
                <a:spcPct val="100000"/>
              </a:lnSpc>
            </a:pPr>
            <a:r>
              <a:rPr lang="en-IN" sz="2000" strike="noStrike">
                <a:solidFill>
                  <a:srgbClr val="000000"/>
                </a:solidFill>
                <a:latin typeface="Arial"/>
                <a:ea typeface="DejaVu Sans"/>
              </a:rPr>
              <a:t>		void update( )	    { hour++;	}</a:t>
            </a:r>
            <a:endParaRPr/>
          </a:p>
          <a:p>
            <a:pPr>
              <a:lnSpc>
                <a:spcPct val="100000"/>
              </a:lnSpc>
            </a:pPr>
            <a:r>
              <a:rPr lang="en-IN" sz="2000" strike="noStrike">
                <a:solidFill>
                  <a:srgbClr val="000000"/>
                </a:solidFill>
                <a:latin typeface="Arial"/>
                <a:ea typeface="DejaVu Sans"/>
              </a:rPr>
              <a:t>		int value( ) const    { return hour;	}</a:t>
            </a:r>
            <a:endParaRPr/>
          </a:p>
          <a:p>
            <a:pPr>
              <a:lnSpc>
                <a:spcPct val="100000"/>
              </a:lnSpc>
            </a:pPr>
            <a:r>
              <a:rPr lang="en-IN" sz="2000" strike="noStrike">
                <a:solidFill>
                  <a:srgbClr val="000000"/>
                </a:solidFill>
                <a:latin typeface="Arial"/>
                <a:ea typeface="DejaVu Sans"/>
              </a:rPr>
              <a:t>		void cheat( ) const { hour++;	}</a:t>
            </a:r>
            <a:endParaRPr/>
          </a:p>
          <a:p>
            <a:pPr>
              <a:lnSpc>
                <a:spcPct val="100000"/>
              </a:lnSpc>
            </a:pPr>
            <a:r>
              <a:rPr lang="en-IN" sz="2000" strike="noStrike">
                <a:solidFill>
                  <a:srgbClr val="000000"/>
                </a:solidFill>
                <a:latin typeface="Arial"/>
                <a:ea typeface="DejaVu Sans"/>
              </a:rPr>
              <a:t>};</a:t>
            </a:r>
            <a:endParaRPr/>
          </a:p>
          <a:p>
            <a:pPr>
              <a:lnSpc>
                <a:spcPct val="100000"/>
              </a:lnSpc>
            </a:pPr>
            <a:r>
              <a:rPr lang="en-IN" sz="2000" strike="noStrike">
                <a:solidFill>
                  <a:srgbClr val="000000"/>
                </a:solidFill>
                <a:latin typeface="Arial"/>
                <a:ea typeface="DejaVu Sans"/>
              </a:rPr>
              <a:t>void main (void)</a:t>
            </a:r>
            <a:endParaRPr/>
          </a:p>
          <a:p>
            <a:pPr>
              <a:lnSpc>
                <a:spcPct val="100000"/>
              </a:lnSpc>
            </a:pPr>
            <a:r>
              <a:rPr lang="en-IN" sz="2000" strike="noStrike">
                <a:solidFill>
                  <a:srgbClr val="000000"/>
                </a:solidFill>
                <a:latin typeface="Arial"/>
                <a:ea typeface="DejaVu Sans"/>
              </a:rPr>
              <a:t>{</a:t>
            </a:r>
            <a:endParaRPr/>
          </a:p>
          <a:p>
            <a:pPr>
              <a:lnSpc>
                <a:spcPct val="100000"/>
              </a:lnSpc>
            </a:pPr>
            <a:r>
              <a:rPr lang="en-IN" sz="2000" strike="noStrike">
                <a:solidFill>
                  <a:srgbClr val="000000"/>
                </a:solidFill>
                <a:latin typeface="Arial"/>
                <a:ea typeface="DejaVu Sans"/>
              </a:rPr>
              <a:t>	Time t(10);	</a:t>
            </a:r>
            <a:endParaRPr/>
          </a:p>
          <a:p>
            <a:pPr>
              <a:lnSpc>
                <a:spcPct val="100000"/>
              </a:lnSpc>
            </a:pPr>
            <a:r>
              <a:rPr lang="en-IN" sz="2000" strike="noStrike">
                <a:solidFill>
                  <a:srgbClr val="000000"/>
                </a:solidFill>
                <a:latin typeface="Arial"/>
                <a:ea typeface="DejaVu Sans"/>
              </a:rPr>
              <a:t>	cout&lt;&lt;t.value( );</a:t>
            </a:r>
            <a:endParaRPr/>
          </a:p>
          <a:p>
            <a:pPr>
              <a:lnSpc>
                <a:spcPct val="100000"/>
              </a:lnSpc>
            </a:pPr>
            <a:r>
              <a:rPr lang="en-IN" sz="2000" strike="noStrike">
                <a:solidFill>
                  <a:srgbClr val="000000"/>
                </a:solidFill>
                <a:latin typeface="Arial"/>
                <a:ea typeface="DejaVu Sans"/>
              </a:rPr>
              <a:t>}</a:t>
            </a:r>
            <a:endParaRPr/>
          </a:p>
        </p:txBody>
      </p:sp>
      <p:sp>
        <p:nvSpPr>
          <p:cNvPr id="691" name="CustomShape 3"/>
          <p:cNvSpPr/>
          <p:nvPr/>
        </p:nvSpPr>
        <p:spPr>
          <a:xfrm>
            <a:off x="6424200" y="3595680"/>
            <a:ext cx="2714400" cy="3636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b="1" strike="noStrike">
                <a:solidFill>
                  <a:srgbClr val="4F271C"/>
                </a:solidFill>
                <a:latin typeface="Gill Sans MT"/>
                <a:ea typeface="DejaVu Sans"/>
              </a:rPr>
              <a:t>// error this is const</a:t>
            </a:r>
            <a:endParaRPr/>
          </a:p>
        </p:txBody>
      </p:sp>
      <p:sp>
        <p:nvSpPr>
          <p:cNvPr id="692" name="Line 4"/>
          <p:cNvSpPr/>
          <p:nvPr/>
        </p:nvSpPr>
        <p:spPr>
          <a:xfrm>
            <a:off x="5715000" y="3733560"/>
            <a:ext cx="914400" cy="0"/>
          </a:xfrm>
          <a:prstGeom prst="line">
            <a:avLst/>
          </a:prstGeom>
          <a:ln w="9360">
            <a:solidFill>
              <a:schemeClr val="tx1"/>
            </a:solidFill>
            <a:round/>
            <a:tailEnd type="stealth" w="med" len="med"/>
          </a:ln>
        </p:spPr>
      </p:sp>
      <p:sp>
        <p:nvSpPr>
          <p:cNvPr id="693" name="Line 5"/>
          <p:cNvSpPr/>
          <p:nvPr/>
        </p:nvSpPr>
        <p:spPr>
          <a:xfrm>
            <a:off x="3047760" y="5257800"/>
            <a:ext cx="3505320" cy="0"/>
          </a:xfrm>
          <a:prstGeom prst="line">
            <a:avLst/>
          </a:prstGeom>
          <a:ln w="9360">
            <a:solidFill>
              <a:schemeClr val="tx1"/>
            </a:solidFill>
            <a:round/>
            <a:tailEnd type="stealth" w="med" len="med"/>
          </a:ln>
        </p:spPr>
      </p:sp>
      <p:sp>
        <p:nvSpPr>
          <p:cNvPr id="694" name="CustomShape 6"/>
          <p:cNvSpPr/>
          <p:nvPr/>
        </p:nvSpPr>
        <p:spPr>
          <a:xfrm>
            <a:off x="6599880" y="5043600"/>
            <a:ext cx="495720" cy="36360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b="1" strike="noStrike">
                <a:solidFill>
                  <a:srgbClr val="4F271C"/>
                </a:solidFill>
                <a:latin typeface="Gill Sans MT"/>
                <a:ea typeface="DejaVu Sans"/>
              </a:rPr>
              <a:t>11</a:t>
            </a:r>
            <a:endParaRPr/>
          </a:p>
        </p:txBody>
      </p:sp>
      <p:sp>
        <p:nvSpPr>
          <p:cNvPr id="695" name="CustomShape 7"/>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2800" strike="noStrike">
                <a:solidFill>
                  <a:srgbClr val="572314"/>
                </a:solidFill>
                <a:latin typeface="Gill Sans MT"/>
                <a:ea typeface="DejaVu Sans"/>
              </a:rPr>
              <a:t>Constant data member and Constant Functions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tile/>
        </a:blipFill>
        <a:effectLst/>
      </p:bgPr>
    </p:bg>
    <p:spTree>
      <p:nvGrpSpPr>
        <p:cNvPr id="1" name=""/>
        <p:cNvGrpSpPr/>
        <p:nvPr/>
      </p:nvGrpSpPr>
      <p:grpSpPr>
        <a:xfrm>
          <a:off x="0" y="0"/>
          <a:ext cx="0" cy="0"/>
          <a:chOff x="0" y="0"/>
          <a:chExt cx="0" cy="0"/>
        </a:xfrm>
      </p:grpSpPr>
      <p:sp>
        <p:nvSpPr>
          <p:cNvPr id="696" name="CustomShape 1"/>
          <p:cNvSpPr/>
          <p:nvPr/>
        </p:nvSpPr>
        <p:spPr>
          <a:xfrm>
            <a:off x="5715000" y="6305400"/>
            <a:ext cx="2895480" cy="476280"/>
          </a:xfrm>
          <a:prstGeom prst="rect">
            <a:avLst/>
          </a:prstGeom>
          <a:noFill/>
          <a:ln>
            <a:noFill/>
          </a:ln>
        </p:spPr>
        <p:style>
          <a:lnRef idx="0">
            <a:scrgbClr r="0" g="0" b="0"/>
          </a:lnRef>
          <a:fillRef idx="0">
            <a:scrgbClr r="0" g="0" b="0"/>
          </a:fillRef>
          <a:effectRef idx="0">
            <a:scrgbClr r="0" g="0" b="0"/>
          </a:effectRef>
          <a:fontRef idx="minor"/>
        </p:style>
      </p:sp>
      <p:sp>
        <p:nvSpPr>
          <p:cNvPr id="697" name="CustomShape 2"/>
          <p:cNvSpPr/>
          <p:nvPr/>
        </p:nvSpPr>
        <p:spPr>
          <a:xfrm>
            <a:off x="7647120" y="3595680"/>
            <a:ext cx="264960" cy="365040"/>
          </a:xfrm>
          <a:prstGeom prst="rect">
            <a:avLst/>
          </a:prstGeom>
          <a:noFill/>
          <a:ln>
            <a:noFill/>
          </a:ln>
        </p:spPr>
        <p:style>
          <a:lnRef idx="0">
            <a:scrgbClr r="0" g="0" b="0"/>
          </a:lnRef>
          <a:fillRef idx="0">
            <a:scrgbClr r="0" g="0" b="0"/>
          </a:fillRef>
          <a:effectRef idx="0">
            <a:scrgbClr r="0" g="0" b="0"/>
          </a:effectRef>
          <a:fontRef idx="minor"/>
        </p:style>
      </p:sp>
      <p:sp>
        <p:nvSpPr>
          <p:cNvPr id="698" name="TextShape 3"/>
          <p:cNvSpPr txBox="1"/>
          <p:nvPr/>
        </p:nvSpPr>
        <p:spPr>
          <a:xfrm>
            <a:off x="1434960" y="274320"/>
            <a:ext cx="7498080" cy="1143000"/>
          </a:xfrm>
          <a:prstGeom prst="rect">
            <a:avLst/>
          </a:prstGeom>
          <a:noFill/>
          <a:ln>
            <a:noFill/>
          </a:ln>
        </p:spPr>
        <p:txBody>
          <a:bodyPr lIns="90000" tIns="45000" rIns="90000" bIns="45000" anchor="ctr"/>
          <a:lstStyle/>
          <a:p>
            <a:pPr algn="ctr">
              <a:lnSpc>
                <a:spcPct val="100000"/>
              </a:lnSpc>
            </a:pPr>
            <a:r>
              <a:rPr lang="en-US" sz="2800">
                <a:solidFill>
                  <a:srgbClr val="572314"/>
                </a:solidFill>
                <a:latin typeface="Gill Sans MT"/>
              </a:rPr>
              <a:t>Constant data member and Constant Functions</a:t>
            </a:r>
            <a:endParaRPr/>
          </a:p>
        </p:txBody>
      </p:sp>
      <p:pic>
        <p:nvPicPr>
          <p:cNvPr id="699" name="Picture 698"/>
          <p:cNvPicPr/>
          <p:nvPr/>
        </p:nvPicPr>
        <p:blipFill>
          <a:blip r:embed="rId4"/>
          <a:stretch/>
        </p:blipFill>
        <p:spPr>
          <a:xfrm>
            <a:off x="3240" y="1455840"/>
            <a:ext cx="9144000" cy="5140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extShape 1"/>
          <p:cNvSpPr txBox="1"/>
          <p:nvPr/>
        </p:nvSpPr>
        <p:spPr>
          <a:xfrm>
            <a:off x="0" y="1008000"/>
            <a:ext cx="9211680" cy="5407560"/>
          </a:xfrm>
          <a:prstGeom prst="rect">
            <a:avLst/>
          </a:prstGeom>
          <a:noFill/>
          <a:ln>
            <a:noFill/>
          </a:ln>
        </p:spPr>
        <p:txBody>
          <a:bodyPr lIns="90000" tIns="45000" rIns="90000" bIns="45000"/>
          <a:lstStyle/>
          <a:p>
            <a:pPr algn="just">
              <a:lnSpc>
                <a:spcPct val="100000"/>
              </a:lnSpc>
            </a:pPr>
            <a:r>
              <a:rPr lang="en-US" sz="2600">
                <a:latin typeface="Times new roman"/>
              </a:rPr>
              <a:t>Imagine a tollbooth at a bridge. Cars passing by the booth are expected to pay a 50 cent toll. Mostly they do, but sometimes a car goes by without paying. The tollbooth keeps track of the number of cars that have gone by, and of the total amount of money collected. </a:t>
            </a:r>
            <a:endParaRPr/>
          </a:p>
          <a:p>
            <a:pPr algn="just">
              <a:lnSpc>
                <a:spcPct val="100000"/>
              </a:lnSpc>
            </a:pPr>
            <a:r>
              <a:rPr lang="en-US" sz="2600">
                <a:latin typeface="Times new roman"/>
              </a:rPr>
              <a:t>model this tollbooth with a class called tollbooth. The two data items are a type unsigned int to hold the number of cars and a type double to hold the total amount of money collected. A constructor initializes both of these to zero. A member function called payingcar() increments the car total and adds 0.50 to the total cash. Another function called nopaycar(), increments the car total but adds nothing to the cash total. Finally a member function called display() displays the two totals.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1"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Constructors </a:t>
            </a:r>
            <a:endParaRPr/>
          </a:p>
        </p:txBody>
      </p:sp>
      <p:sp>
        <p:nvSpPr>
          <p:cNvPr id="702"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80000"/>
              </a:lnSpc>
              <a:buFont typeface="Arial"/>
              <a:buChar char="•"/>
            </a:pPr>
            <a:r>
              <a:rPr lang="en-US" sz="2800">
                <a:latin typeface="Arial"/>
              </a:rPr>
              <a:t>Classes control object initialization by defining one or more special member functions known as </a:t>
            </a:r>
            <a:r>
              <a:rPr lang="en-US" sz="2800" b="1">
                <a:latin typeface="Arial"/>
              </a:rPr>
              <a:t>constructors</a:t>
            </a:r>
            <a:r>
              <a:rPr lang="en-US" sz="2800">
                <a:latin typeface="Arial"/>
              </a:rPr>
              <a:t>.</a:t>
            </a:r>
            <a:endParaRPr/>
          </a:p>
          <a:p>
            <a:pPr>
              <a:lnSpc>
                <a:spcPct val="80000"/>
              </a:lnSpc>
              <a:buFont typeface="Arial"/>
              <a:buChar char="•"/>
            </a:pPr>
            <a:r>
              <a:rPr lang="en-US" sz="2800">
                <a:latin typeface="Arial"/>
              </a:rPr>
              <a:t>The job of a constructor is to initialize the data members of a class object. </a:t>
            </a:r>
            <a:endParaRPr/>
          </a:p>
          <a:p>
            <a:pPr>
              <a:lnSpc>
                <a:spcPct val="80000"/>
              </a:lnSpc>
              <a:buFont typeface="Arial"/>
              <a:buChar char="•"/>
            </a:pPr>
            <a:r>
              <a:rPr lang="en-US" sz="2800">
                <a:latin typeface="Arial"/>
              </a:rPr>
              <a:t>A constructor is run whenever an object of a class type is created.</a:t>
            </a:r>
            <a:endParaRPr/>
          </a:p>
          <a:p>
            <a:pPr>
              <a:lnSpc>
                <a:spcPct val="80000"/>
              </a:lnSpc>
              <a:buFont typeface="Arial"/>
              <a:buChar char="•"/>
            </a:pPr>
            <a:r>
              <a:rPr lang="en-US" sz="2800">
                <a:latin typeface="Arial"/>
              </a:rPr>
              <a:t>Constructors have the same name as the class.</a:t>
            </a:r>
            <a:endParaRPr/>
          </a:p>
          <a:p>
            <a:pPr>
              <a:lnSpc>
                <a:spcPct val="80000"/>
              </a:lnSpc>
              <a:buFont typeface="Arial"/>
              <a:buChar char="•"/>
            </a:pPr>
            <a:r>
              <a:rPr lang="en-US" sz="2800">
                <a:latin typeface="Arial"/>
              </a:rPr>
              <a:t>Unlike other functions, constructors have no return type.</a:t>
            </a:r>
            <a:endParaRPr/>
          </a:p>
          <a:p>
            <a:pPr>
              <a:lnSpc>
                <a:spcPct val="80000"/>
              </a:lnSpc>
              <a:buFont typeface="Arial"/>
              <a:buChar char="•"/>
            </a:pPr>
            <a:r>
              <a:rPr lang="en-US" sz="2800">
                <a:latin typeface="Arial"/>
              </a:rPr>
              <a:t>Constructors can not be virtual.</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3"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Constructors (Contd..)</a:t>
            </a:r>
            <a:endParaRPr/>
          </a:p>
        </p:txBody>
      </p:sp>
      <p:sp>
        <p:nvSpPr>
          <p:cNvPr id="704"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90000"/>
              </a:lnSpc>
              <a:buFont typeface="Arial"/>
              <a:buChar char="•"/>
            </a:pPr>
            <a:r>
              <a:rPr lang="en-US" sz="3200">
                <a:latin typeface="Arial"/>
              </a:rPr>
              <a:t>A class can have multiple constructors.</a:t>
            </a:r>
            <a:endParaRPr/>
          </a:p>
          <a:p>
            <a:pPr>
              <a:lnSpc>
                <a:spcPct val="90000"/>
              </a:lnSpc>
              <a:buFont typeface="Arial"/>
              <a:buChar char="•"/>
            </a:pPr>
            <a:r>
              <a:rPr lang="en-US" sz="3200">
                <a:latin typeface="Arial"/>
              </a:rPr>
              <a:t>Like any other overloaded function, the constructors must differ from each other in the number or types of their parameters.</a:t>
            </a:r>
            <a:endParaRPr/>
          </a:p>
          <a:p>
            <a:pPr>
              <a:lnSpc>
                <a:spcPct val="90000"/>
              </a:lnSpc>
              <a:buFont typeface="Arial"/>
              <a:buChar char="•"/>
            </a:pPr>
            <a:r>
              <a:rPr lang="en-US" sz="3200">
                <a:latin typeface="Arial"/>
              </a:rPr>
              <a:t>Constructors are the special type of member functions that initializes the object automatically when it is created.</a:t>
            </a:r>
            <a:endParaRPr/>
          </a:p>
          <a:p>
            <a:pPr>
              <a:lnSpc>
                <a:spcPct val="90000"/>
              </a:lnSpc>
              <a:buFont typeface="Arial"/>
              <a:buChar char="•"/>
            </a:pPr>
            <a:r>
              <a:rPr lang="en-US" sz="3200">
                <a:latin typeface="Arial"/>
              </a:rPr>
              <a:t>Compiler identifies that the given member function is a constructor by its name.</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5"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Types of constructors</a:t>
            </a:r>
            <a:endParaRPr/>
          </a:p>
        </p:txBody>
      </p:sp>
      <p:sp>
        <p:nvSpPr>
          <p:cNvPr id="706"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r>
              <a:rPr lang="en-US" sz="3200">
                <a:latin typeface="Arial"/>
              </a:rPr>
              <a:t>There are several forms in which a constructor can take its shape namely:</a:t>
            </a:r>
            <a:endParaRPr/>
          </a:p>
          <a:p>
            <a:pPr>
              <a:buFont typeface="Arial"/>
              <a:buChar char="•"/>
            </a:pPr>
            <a:r>
              <a:rPr lang="en-US" sz="3200">
                <a:latin typeface="Arial"/>
              </a:rPr>
              <a:t>Default Constructor </a:t>
            </a:r>
            <a:endParaRPr/>
          </a:p>
          <a:p>
            <a:pPr>
              <a:buFont typeface="Arial"/>
              <a:buChar char="•"/>
            </a:pPr>
            <a:r>
              <a:rPr lang="en-US" sz="3200">
                <a:latin typeface="Arial"/>
              </a:rPr>
              <a:t>Parameterized Constructor</a:t>
            </a:r>
            <a:endParaRPr/>
          </a:p>
          <a:p>
            <a:pPr>
              <a:buFont typeface="Arial"/>
              <a:buChar char="•"/>
            </a:pPr>
            <a:r>
              <a:rPr lang="en-US" sz="3200">
                <a:latin typeface="Arial"/>
              </a:rPr>
              <a:t>Copy Constructor </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7"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Default constructor</a:t>
            </a:r>
            <a:endParaRPr/>
          </a:p>
        </p:txBody>
      </p:sp>
      <p:sp>
        <p:nvSpPr>
          <p:cNvPr id="708"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buFont typeface="Arial"/>
              <a:buChar char="•"/>
            </a:pPr>
            <a:r>
              <a:rPr lang="en-US" sz="2800">
                <a:latin typeface="Arial"/>
              </a:rPr>
              <a:t>Classes control default initialization by defining a special constructor, known as the </a:t>
            </a:r>
            <a:r>
              <a:rPr lang="en-US" sz="2800" b="1">
                <a:latin typeface="Arial"/>
              </a:rPr>
              <a:t>default constructor</a:t>
            </a:r>
            <a:r>
              <a:rPr lang="en-US" sz="2800">
                <a:latin typeface="Arial"/>
              </a:rPr>
              <a:t>. The default constructor is one that takes no arguments.</a:t>
            </a:r>
            <a:endParaRPr/>
          </a:p>
          <a:p>
            <a:pPr>
              <a:buFont typeface="Arial"/>
              <a:buChar char="•"/>
            </a:pPr>
            <a:r>
              <a:rPr lang="en-US" sz="2800">
                <a:latin typeface="Arial"/>
              </a:rPr>
              <a:t>If the class does not explicitly define any constructors, the compiler will implicitly define the default constructor.</a:t>
            </a:r>
            <a:endParaRPr/>
          </a:p>
          <a:p>
            <a:pPr>
              <a:buFont typeface="Arial"/>
              <a:buChar char="•"/>
            </a:pPr>
            <a:r>
              <a:rPr lang="en-US" sz="2800">
                <a:latin typeface="Arial"/>
              </a:rPr>
              <a:t>The compiler-generated constructor is known as the </a:t>
            </a:r>
            <a:r>
              <a:rPr lang="en-US" sz="2800" b="1">
                <a:latin typeface="Arial"/>
              </a:rPr>
              <a:t>synthesized default constructor</a:t>
            </a:r>
            <a:r>
              <a:rPr lang="en-US" sz="2800">
                <a:latin typeface="Arial"/>
              </a:rPr>
              <a:t>.</a:t>
            </a:r>
            <a:endParaRPr/>
          </a:p>
          <a:p>
            <a:endParaRPr/>
          </a:p>
          <a:p>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9" name="CustomShape 1"/>
          <p:cNvSpPr/>
          <p:nvPr/>
        </p:nvSpPr>
        <p:spPr>
          <a:xfrm>
            <a:off x="360360" y="2872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Default constructor -Example</a:t>
            </a:r>
            <a:endParaRPr/>
          </a:p>
        </p:txBody>
      </p:sp>
      <p:sp>
        <p:nvSpPr>
          <p:cNvPr id="710" name="CustomShape 2"/>
          <p:cNvSpPr/>
          <p:nvPr/>
        </p:nvSpPr>
        <p:spPr>
          <a:xfrm>
            <a:off x="457200" y="1600200"/>
            <a:ext cx="8686800" cy="4525920"/>
          </a:xfrm>
          <a:prstGeom prst="rect">
            <a:avLst/>
          </a:prstGeom>
          <a:noFill/>
          <a:ln>
            <a:noFill/>
          </a:ln>
        </p:spPr>
        <p:style>
          <a:lnRef idx="0">
            <a:scrgbClr r="0" g="0" b="0"/>
          </a:lnRef>
          <a:fillRef idx="0">
            <a:scrgbClr r="0" g="0" b="0"/>
          </a:fillRef>
          <a:effectRef idx="0">
            <a:scrgbClr r="0" g="0" b="0"/>
          </a:effectRef>
          <a:fontRef idx="minor"/>
        </p:style>
      </p:sp>
      <p:pic>
        <p:nvPicPr>
          <p:cNvPr id="711" name="Picture 710"/>
          <p:cNvPicPr/>
          <p:nvPr/>
        </p:nvPicPr>
        <p:blipFill>
          <a:blip r:embed="rId3"/>
          <a:stretch/>
        </p:blipFill>
        <p:spPr>
          <a:xfrm>
            <a:off x="73080" y="1476360"/>
            <a:ext cx="9144000" cy="5140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2"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Parameterized constructor</a:t>
            </a:r>
            <a:endParaRPr/>
          </a:p>
        </p:txBody>
      </p:sp>
      <p:sp>
        <p:nvSpPr>
          <p:cNvPr id="713"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buFont typeface="Arial"/>
              <a:buChar char="•"/>
            </a:pPr>
            <a:r>
              <a:rPr lang="en-US" sz="2800">
                <a:latin typeface="Arial"/>
              </a:rPr>
              <a:t>A parameterized constructor is the one that has parameters or arguments specified in it. </a:t>
            </a:r>
            <a:endParaRPr/>
          </a:p>
          <a:p>
            <a:pPr>
              <a:buFont typeface="Arial"/>
              <a:buChar char="•"/>
            </a:pPr>
            <a:r>
              <a:rPr lang="en-US" sz="2800">
                <a:latin typeface="Arial"/>
              </a:rPr>
              <a:t>We can pass the arguments to constructor function when object is created. </a:t>
            </a:r>
            <a:endParaRPr/>
          </a:p>
          <a:p>
            <a:pPr>
              <a:buFont typeface="Arial"/>
              <a:buChar char="•"/>
            </a:pPr>
            <a:r>
              <a:rPr lang="en-US" sz="2800">
                <a:latin typeface="Arial"/>
              </a:rPr>
              <a:t>A constructor that can take arguments is called </a:t>
            </a:r>
            <a:r>
              <a:rPr lang="en-US" sz="2800" b="1">
                <a:latin typeface="Arial"/>
              </a:rPr>
              <a:t>parameterized constructor</a:t>
            </a:r>
            <a:r>
              <a:rPr lang="en-US" sz="2800">
                <a:latin typeface="Arial"/>
              </a:rPr>
              <a:t>. </a:t>
            </a:r>
            <a:endParaRPr/>
          </a:p>
          <a:p>
            <a:pPr>
              <a:buFont typeface="Arial"/>
              <a:buChar char="•"/>
            </a:pPr>
            <a:r>
              <a:rPr lang="en-US" sz="2800">
                <a:latin typeface="Arial"/>
              </a:rPr>
              <a:t>When a constructor is parameterized, we must pass the initial values as arguments to the constructor function when an object is declared.</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class</a:t>
            </a:r>
            <a:endParaRPr/>
          </a:p>
        </p:txBody>
      </p:sp>
      <p:sp>
        <p:nvSpPr>
          <p:cNvPr id="500"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IN" sz="2600" strike="noStrike">
                <a:solidFill>
                  <a:srgbClr val="000000"/>
                </a:solidFill>
                <a:latin typeface="Times New Roman"/>
                <a:ea typeface="DejaVu Sans"/>
              </a:rPr>
              <a:t>A Class is a plan which describes the object. We call it as a blue print of how the object should be represented. Mainly a class would consist of a name, attributes &amp; operations. Considering the above example, A Mobile can be a class which has some attributes like Profile Type, IMEI Number, Processor, and some more.) &amp; operations like Dial, Receive &amp; SendMessage.</a:t>
            </a:r>
            <a:endParaRPr/>
          </a:p>
          <a:p>
            <a:endParaRPr/>
          </a:p>
          <a:p>
            <a:endParaRPr/>
          </a:p>
          <a:p>
            <a:endParaRPr/>
          </a:p>
          <a:p>
            <a:pPr algn="just">
              <a:lnSpc>
                <a:spcPct val="100000"/>
              </a:lnSpc>
            </a:pPr>
            <a:endParaRPr/>
          </a:p>
          <a:p>
            <a:pPr>
              <a:lnSpc>
                <a:spcPct val="100000"/>
              </a:lnSpc>
            </a:pPr>
            <a:r>
              <a:rPr lang="en-IN" sz="3200" strike="noStrike">
                <a:solidFill>
                  <a:srgbClr val="000000"/>
                </a:solidFill>
                <a:latin typeface="Gill Sans MT"/>
                <a:ea typeface="DejaVu Sans"/>
              </a:rPr>
              <a:t> </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4"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000">
                <a:latin typeface="Arial"/>
              </a:rPr>
              <a:t>Parameterized constructor -Example</a:t>
            </a:r>
            <a:endParaRPr/>
          </a:p>
        </p:txBody>
      </p:sp>
      <p:sp>
        <p:nvSpPr>
          <p:cNvPr id="715" name="CustomShape 2"/>
          <p:cNvSpPr/>
          <p:nvPr/>
        </p:nvSpPr>
        <p:spPr>
          <a:xfrm>
            <a:off x="457200" y="1600200"/>
            <a:ext cx="8229600" cy="52578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75000"/>
              </a:lnSpc>
            </a:pPr>
            <a:endParaRPr/>
          </a:p>
          <a:p>
            <a:pPr>
              <a:lnSpc>
                <a:spcPct val="75000"/>
              </a:lnSpc>
            </a:pPr>
            <a:endParaRPr/>
          </a:p>
          <a:p>
            <a:pPr>
              <a:lnSpc>
                <a:spcPct val="80000"/>
              </a:lnSpc>
            </a:pPr>
            <a:endParaRPr/>
          </a:p>
        </p:txBody>
      </p:sp>
      <p:pic>
        <p:nvPicPr>
          <p:cNvPr id="716" name="Picture 715"/>
          <p:cNvPicPr/>
          <p:nvPr/>
        </p:nvPicPr>
        <p:blipFill>
          <a:blip r:embed="rId3"/>
          <a:stretch/>
        </p:blipFill>
        <p:spPr>
          <a:xfrm>
            <a:off x="117360" y="1498680"/>
            <a:ext cx="9144000" cy="51400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Copy constructor</a:t>
            </a:r>
            <a:endParaRPr/>
          </a:p>
        </p:txBody>
      </p:sp>
      <p:sp>
        <p:nvSpPr>
          <p:cNvPr id="718"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80000"/>
              </a:lnSpc>
              <a:buFont typeface="Arial"/>
              <a:buChar char="•"/>
            </a:pPr>
            <a:r>
              <a:rPr lang="en-US" sz="2400">
                <a:latin typeface="Arial"/>
              </a:rPr>
              <a:t>A copy constructor </a:t>
            </a:r>
            <a:r>
              <a:rPr lang="en-US" sz="2400">
                <a:latin typeface="Arial"/>
                <a:ea typeface="Times New Roman"/>
              </a:rPr>
              <a:t>is a member function which initializes an object using another object of the same class.</a:t>
            </a:r>
            <a:r>
              <a:rPr lang="en-US" sz="2400">
                <a:latin typeface="Arial"/>
              </a:rPr>
              <a:t> It is used to declare and initialize an object from another object.</a:t>
            </a:r>
            <a:endParaRPr/>
          </a:p>
          <a:p>
            <a:pPr>
              <a:lnSpc>
                <a:spcPct val="80000"/>
              </a:lnSpc>
            </a:pPr>
            <a:r>
              <a:rPr lang="en-US" sz="2400">
                <a:latin typeface="Arial"/>
              </a:rPr>
              <a:t>The most common form of copy constructor is shown here:</a:t>
            </a:r>
            <a:endParaRPr/>
          </a:p>
          <a:p>
            <a:pPr>
              <a:lnSpc>
                <a:spcPct val="80000"/>
              </a:lnSpc>
            </a:pPr>
            <a:r>
              <a:rPr lang="en-US" sz="2400">
                <a:latin typeface="Arial"/>
              </a:rPr>
              <a:t>classname (const classname &amp;obj) </a:t>
            </a:r>
            <a:endParaRPr/>
          </a:p>
          <a:p>
            <a:pPr>
              <a:lnSpc>
                <a:spcPct val="80000"/>
              </a:lnSpc>
            </a:pPr>
            <a:r>
              <a:rPr lang="en-US" sz="2400">
                <a:latin typeface="Arial"/>
              </a:rPr>
              <a:t>{ // body of constructor } </a:t>
            </a:r>
            <a:endParaRPr/>
          </a:p>
          <a:p>
            <a:pPr>
              <a:lnSpc>
                <a:spcPct val="80000"/>
              </a:lnSpc>
            </a:pPr>
            <a:r>
              <a:rPr lang="en-US" sz="2400">
                <a:latin typeface="Arial"/>
              </a:rPr>
              <a:t>Here, </a:t>
            </a:r>
            <a:r>
              <a:rPr lang="en-US" sz="2400" b="1">
                <a:latin typeface="Arial"/>
              </a:rPr>
              <a:t>obj</a:t>
            </a:r>
            <a:r>
              <a:rPr lang="en-US" sz="2400">
                <a:latin typeface="Arial"/>
              </a:rPr>
              <a:t> is a reference to an object that is being used to initialize another object. </a:t>
            </a:r>
            <a:endParaRPr/>
          </a:p>
          <a:p>
            <a:pPr>
              <a:lnSpc>
                <a:spcPct val="80000"/>
              </a:lnSpc>
            </a:pPr>
            <a:r>
              <a:rPr lang="en-US" sz="2400" u="sng">
                <a:latin typeface="Arial"/>
              </a:rPr>
              <a:t>Copy constructor object creation:</a:t>
            </a:r>
            <a:endParaRPr/>
          </a:p>
          <a:p>
            <a:pPr>
              <a:lnSpc>
                <a:spcPct val="80000"/>
              </a:lnSpc>
            </a:pPr>
            <a:r>
              <a:rPr lang="en-US" sz="2400">
                <a:latin typeface="Arial"/>
              </a:rPr>
              <a:t>	integer (integer &amp; i) ;		(or)</a:t>
            </a:r>
            <a:endParaRPr/>
          </a:p>
          <a:p>
            <a:pPr>
              <a:lnSpc>
                <a:spcPct val="80000"/>
              </a:lnSpc>
            </a:pPr>
            <a:r>
              <a:rPr lang="en-US" sz="2400">
                <a:latin typeface="Arial"/>
              </a:rPr>
              <a:t>	integer I 2 ( I 1 ) ;		(or)  </a:t>
            </a:r>
            <a:endParaRPr/>
          </a:p>
          <a:p>
            <a:pPr>
              <a:lnSpc>
                <a:spcPct val="80000"/>
              </a:lnSpc>
            </a:pPr>
            <a:r>
              <a:rPr lang="en-US" sz="2400">
                <a:latin typeface="Arial"/>
              </a:rPr>
              <a:t>	integer I 2 = I 1 ;</a:t>
            </a:r>
            <a:endParaRPr/>
          </a:p>
          <a:p>
            <a:pPr>
              <a:lnSpc>
                <a:spcPct val="80000"/>
              </a:lnSpc>
            </a:pPr>
            <a:endParaRPr/>
          </a:p>
          <a:p>
            <a:pPr>
              <a:lnSpc>
                <a:spcPct val="80000"/>
              </a:lnSpc>
            </a:pPr>
            <a:endParaRPr/>
          </a:p>
          <a:p>
            <a:pPr>
              <a:lnSpc>
                <a:spcPct val="80000"/>
              </a:lnSpc>
            </a:pP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9"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Copy constructor – (contd…)</a:t>
            </a:r>
            <a:endParaRPr/>
          </a:p>
        </p:txBody>
      </p:sp>
      <p:sp>
        <p:nvSpPr>
          <p:cNvPr id="720"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90000"/>
              </a:lnSpc>
              <a:buFont typeface="Arial"/>
              <a:buChar char="•"/>
            </a:pPr>
            <a:r>
              <a:rPr lang="en-US" sz="2400">
                <a:latin typeface="Arial"/>
              </a:rPr>
              <a:t>The </a:t>
            </a:r>
            <a:r>
              <a:rPr lang="en-US" sz="2400" b="1">
                <a:latin typeface="Arial"/>
              </a:rPr>
              <a:t>copy constructor</a:t>
            </a:r>
            <a:r>
              <a:rPr lang="en-US" sz="2400">
                <a:latin typeface="Arial"/>
              </a:rPr>
              <a:t> creates an object by initializing it with an object of the same class, which has been created previously. </a:t>
            </a:r>
            <a:endParaRPr/>
          </a:p>
          <a:p>
            <a:pPr>
              <a:lnSpc>
                <a:spcPct val="90000"/>
              </a:lnSpc>
            </a:pPr>
            <a:r>
              <a:rPr lang="en-US" sz="2400">
                <a:latin typeface="Arial"/>
              </a:rPr>
              <a:t>The copy constructor is used to:</a:t>
            </a:r>
            <a:endParaRPr/>
          </a:p>
          <a:p>
            <a:pPr>
              <a:lnSpc>
                <a:spcPct val="90000"/>
              </a:lnSpc>
              <a:buFont typeface="Arial"/>
              <a:buChar char="•"/>
            </a:pPr>
            <a:r>
              <a:rPr lang="en-US" sz="2400">
                <a:latin typeface="Arial"/>
              </a:rPr>
              <a:t>Initialize one object from another of the same type.</a:t>
            </a:r>
            <a:endParaRPr/>
          </a:p>
          <a:p>
            <a:pPr>
              <a:lnSpc>
                <a:spcPct val="90000"/>
              </a:lnSpc>
              <a:buFont typeface="Arial"/>
              <a:buChar char="•"/>
            </a:pPr>
            <a:r>
              <a:rPr lang="en-US" sz="2400">
                <a:latin typeface="Arial"/>
              </a:rPr>
              <a:t>Copy an object to pass it as an argument to a function.</a:t>
            </a:r>
            <a:endParaRPr/>
          </a:p>
          <a:p>
            <a:pPr>
              <a:lnSpc>
                <a:spcPct val="90000"/>
              </a:lnSpc>
              <a:buFont typeface="Arial"/>
              <a:buChar char="•"/>
            </a:pPr>
            <a:r>
              <a:rPr lang="en-US" sz="2400">
                <a:latin typeface="Arial"/>
              </a:rPr>
              <a:t>Copy an object to return it from a function.</a:t>
            </a:r>
            <a:endParaRPr/>
          </a:p>
          <a:p>
            <a:pPr>
              <a:lnSpc>
                <a:spcPct val="90000"/>
              </a:lnSpc>
            </a:pPr>
            <a:r>
              <a:rPr lang="en-US" sz="2400">
                <a:latin typeface="Arial"/>
              </a:rPr>
              <a:t>The process of initializing through a copy constructor is known as </a:t>
            </a:r>
            <a:r>
              <a:rPr lang="en-US" sz="2400" b="1" i="1">
                <a:latin typeface="Arial"/>
              </a:rPr>
              <a:t>copy initialization</a:t>
            </a:r>
            <a:r>
              <a:rPr lang="en-US" sz="2400">
                <a:latin typeface="Arial"/>
              </a:rPr>
              <a:t>.</a:t>
            </a:r>
            <a:endParaRPr/>
          </a:p>
          <a:p>
            <a:pPr>
              <a:lnSpc>
                <a:spcPct val="90000"/>
              </a:lnSpc>
              <a:buFont typeface="Arial"/>
              <a:buChar char="•"/>
            </a:pPr>
            <a:r>
              <a:rPr lang="en-US" sz="2400">
                <a:latin typeface="Arial"/>
              </a:rPr>
              <a:t>A reference variable has been used as an argument to the copy constructor as we cannot pass the argument by value to a copy constructor.</a:t>
            </a:r>
            <a:endParaRPr/>
          </a:p>
          <a:p>
            <a:pPr>
              <a:lnSpc>
                <a:spcPct val="90000"/>
              </a:lnSpc>
            </a:pP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1" name="CustomShape 1"/>
          <p:cNvSpPr/>
          <p:nvPr/>
        </p:nvSpPr>
        <p:spPr>
          <a:xfrm>
            <a:off x="457200" y="380880"/>
            <a:ext cx="8229600" cy="56390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80000"/>
              </a:lnSpc>
            </a:pPr>
            <a:endParaRPr/>
          </a:p>
          <a:p>
            <a:pPr>
              <a:lnSpc>
                <a:spcPct val="80000"/>
              </a:lnSpc>
            </a:pPr>
            <a:endParaRPr/>
          </a:p>
        </p:txBody>
      </p:sp>
      <p:pic>
        <p:nvPicPr>
          <p:cNvPr id="722" name="Picture 721"/>
          <p:cNvPicPr/>
          <p:nvPr/>
        </p:nvPicPr>
        <p:blipFill>
          <a:blip r:embed="rId3"/>
          <a:stretch/>
        </p:blipFill>
        <p:spPr>
          <a:xfrm>
            <a:off x="0" y="593640"/>
            <a:ext cx="9466200" cy="53229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3"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Destructors</a:t>
            </a:r>
            <a:endParaRPr/>
          </a:p>
        </p:txBody>
      </p:sp>
      <p:sp>
        <p:nvSpPr>
          <p:cNvPr id="724"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90000"/>
              </a:lnSpc>
              <a:buFont typeface="Arial"/>
              <a:buChar char="•"/>
            </a:pPr>
            <a:r>
              <a:rPr lang="en-US" sz="2400">
                <a:latin typeface="Arial"/>
              </a:rPr>
              <a:t>A </a:t>
            </a:r>
            <a:r>
              <a:rPr lang="en-US" sz="2400" b="1">
                <a:latin typeface="Arial"/>
              </a:rPr>
              <a:t>destructor</a:t>
            </a:r>
            <a:r>
              <a:rPr lang="en-US" sz="2400">
                <a:latin typeface="Arial"/>
              </a:rPr>
              <a:t> is a special member function of a class that is executed whenever an object of it's class goes out of scope.</a:t>
            </a:r>
            <a:endParaRPr/>
          </a:p>
          <a:p>
            <a:pPr>
              <a:lnSpc>
                <a:spcPct val="90000"/>
              </a:lnSpc>
              <a:buFont typeface="Arial"/>
              <a:buChar char="•"/>
            </a:pPr>
            <a:r>
              <a:rPr lang="en-US" sz="2400">
                <a:latin typeface="Arial"/>
              </a:rPr>
              <a:t>A destructor will have exact same name as the class prefixed with a tilde (~). </a:t>
            </a:r>
            <a:endParaRPr/>
          </a:p>
          <a:p>
            <a:pPr>
              <a:lnSpc>
                <a:spcPct val="90000"/>
              </a:lnSpc>
              <a:buFont typeface="Arial"/>
              <a:buChar char="•"/>
            </a:pPr>
            <a:r>
              <a:rPr lang="en-US" sz="2400">
                <a:latin typeface="Arial"/>
              </a:rPr>
              <a:t>It can neither return a value nor can it take any parameters. </a:t>
            </a:r>
            <a:endParaRPr/>
          </a:p>
          <a:p>
            <a:pPr>
              <a:lnSpc>
                <a:spcPct val="90000"/>
              </a:lnSpc>
              <a:buFont typeface="Arial"/>
              <a:buChar char="•"/>
            </a:pPr>
            <a:r>
              <a:rPr lang="en-US" sz="2400">
                <a:latin typeface="Arial"/>
              </a:rPr>
              <a:t>Destructor can be very useful for releasing resources before coming out of the program like closing files, releasing memories etc.</a:t>
            </a:r>
            <a:endParaRPr/>
          </a:p>
          <a:p>
            <a:pPr>
              <a:lnSpc>
                <a:spcPct val="90000"/>
              </a:lnSpc>
              <a:buFont typeface="Arial"/>
              <a:buChar char="•"/>
            </a:pPr>
            <a:r>
              <a:rPr lang="en-US" sz="2400">
                <a:latin typeface="Arial"/>
              </a:rPr>
              <a:t>The destructor is commonly used to "clean up" when an object is no longer necessary. </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5"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Destructors (contd..)</a:t>
            </a:r>
            <a:endParaRPr/>
          </a:p>
        </p:txBody>
      </p:sp>
      <p:sp>
        <p:nvSpPr>
          <p:cNvPr id="726"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buFont typeface="Arial"/>
              <a:buChar char="•"/>
            </a:pPr>
            <a:r>
              <a:rPr lang="en-US" sz="2800">
                <a:latin typeface="Arial"/>
              </a:rPr>
              <a:t>Destructors are called when one of the following events occurs:</a:t>
            </a:r>
            <a:endParaRPr/>
          </a:p>
          <a:p>
            <a:pPr>
              <a:buFont typeface="Arial"/>
              <a:buChar char="•"/>
            </a:pPr>
            <a:r>
              <a:rPr lang="en-US" sz="2800">
                <a:latin typeface="Arial"/>
              </a:rPr>
              <a:t>An object allocated using the </a:t>
            </a:r>
            <a:r>
              <a:rPr lang="en-US" sz="2800" b="1">
                <a:latin typeface="Arial"/>
              </a:rPr>
              <a:t>new</a:t>
            </a:r>
            <a:r>
              <a:rPr lang="en-US" sz="2800">
                <a:latin typeface="Arial"/>
              </a:rPr>
              <a:t> operator is explicitly deallocated using the </a:t>
            </a:r>
            <a:r>
              <a:rPr lang="en-US" sz="2800" b="1">
                <a:latin typeface="Arial"/>
              </a:rPr>
              <a:t>delete</a:t>
            </a:r>
            <a:r>
              <a:rPr lang="en-US" sz="2800">
                <a:latin typeface="Arial"/>
              </a:rPr>
              <a:t> operator. </a:t>
            </a:r>
            <a:endParaRPr/>
          </a:p>
          <a:p>
            <a:pPr>
              <a:buFont typeface="Arial"/>
              <a:buChar char="•"/>
            </a:pPr>
            <a:r>
              <a:rPr lang="en-US" sz="2800">
                <a:latin typeface="Arial"/>
              </a:rPr>
              <a:t>A local (automatic) object with block scope goes out of scope.</a:t>
            </a:r>
            <a:endParaRPr/>
          </a:p>
          <a:p>
            <a:pPr>
              <a:buFont typeface="Arial"/>
              <a:buChar char="•"/>
            </a:pPr>
            <a:r>
              <a:rPr lang="en-US" sz="2800">
                <a:latin typeface="Arial"/>
              </a:rPr>
              <a:t>The lifetime of a temporary object ends.</a:t>
            </a:r>
            <a:endParaRPr/>
          </a:p>
          <a:p>
            <a:pPr>
              <a:buFont typeface="Arial"/>
              <a:buChar char="•"/>
            </a:pPr>
            <a:r>
              <a:rPr lang="en-US" sz="2800">
                <a:latin typeface="Arial"/>
              </a:rPr>
              <a:t>A program ends and global or static objects exist.</a:t>
            </a:r>
            <a:endParaRPr/>
          </a:p>
          <a:p>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Destructor Example</a:t>
            </a:r>
            <a:endParaRPr/>
          </a:p>
        </p:txBody>
      </p:sp>
      <p:sp>
        <p:nvSpPr>
          <p:cNvPr id="728" name="CustomShape 2"/>
          <p:cNvSpPr/>
          <p:nvPr/>
        </p:nvSpPr>
        <p:spPr>
          <a:xfrm>
            <a:off x="338040" y="1449360"/>
            <a:ext cx="8229600" cy="4525920"/>
          </a:xfrm>
          <a:prstGeom prst="rect">
            <a:avLst/>
          </a:prstGeom>
          <a:noFill/>
          <a:ln>
            <a:noFill/>
          </a:ln>
        </p:spPr>
        <p:style>
          <a:lnRef idx="0">
            <a:scrgbClr r="0" g="0" b="0"/>
          </a:lnRef>
          <a:fillRef idx="0">
            <a:scrgbClr r="0" g="0" b="0"/>
          </a:fillRef>
          <a:effectRef idx="0">
            <a:scrgbClr r="0" g="0" b="0"/>
          </a:effectRef>
          <a:fontRef idx="minor"/>
        </p:style>
      </p:sp>
      <p:pic>
        <p:nvPicPr>
          <p:cNvPr id="729" name="Picture 728"/>
          <p:cNvPicPr/>
          <p:nvPr/>
        </p:nvPicPr>
        <p:blipFill>
          <a:blip r:embed="rId3"/>
          <a:stretch/>
        </p:blipFill>
        <p:spPr>
          <a:xfrm>
            <a:off x="3240" y="1542960"/>
            <a:ext cx="9144000" cy="51404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0"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Shallow copy</a:t>
            </a:r>
            <a:endParaRPr/>
          </a:p>
        </p:txBody>
      </p:sp>
      <p:sp>
        <p:nvSpPr>
          <p:cNvPr id="731"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90000"/>
              </a:lnSpc>
              <a:buFont typeface="Arial"/>
              <a:buChar char="•"/>
            </a:pPr>
            <a:r>
              <a:rPr lang="en-US" sz="2400">
                <a:latin typeface="Arial"/>
              </a:rPr>
              <a:t>A </a:t>
            </a:r>
            <a:r>
              <a:rPr lang="en-US" sz="2400" b="1">
                <a:latin typeface="Arial"/>
              </a:rPr>
              <a:t>shallow copy</a:t>
            </a:r>
            <a:r>
              <a:rPr lang="en-US" sz="2400">
                <a:latin typeface="Arial"/>
              </a:rPr>
              <a:t> means that C++ copies each member of the class individually using the assignment operator.  </a:t>
            </a:r>
            <a:endParaRPr/>
          </a:p>
          <a:p>
            <a:pPr>
              <a:lnSpc>
                <a:spcPct val="90000"/>
              </a:lnSpc>
              <a:buFont typeface="Arial"/>
              <a:buChar char="•"/>
            </a:pPr>
            <a:r>
              <a:rPr lang="en-US" sz="2400">
                <a:latin typeface="Arial"/>
              </a:rPr>
              <a:t>The default copy constructor and default assignment operators it provides use a copying method known as a shallow copy (also known as a member wise copy). </a:t>
            </a:r>
            <a:endParaRPr/>
          </a:p>
          <a:p>
            <a:pPr>
              <a:lnSpc>
                <a:spcPct val="90000"/>
              </a:lnSpc>
              <a:buFont typeface="Arial"/>
              <a:buChar char="•"/>
            </a:pPr>
            <a:r>
              <a:rPr lang="en-US" sz="2400">
                <a:latin typeface="Arial"/>
              </a:rPr>
              <a:t>when designing classes that handle dynamically allocated memory, member-wise (shallow) copying ends up in a trouble.</a:t>
            </a:r>
            <a:endParaRPr/>
          </a:p>
          <a:p>
            <a:pPr>
              <a:lnSpc>
                <a:spcPct val="90000"/>
              </a:lnSpc>
              <a:buFont typeface="Arial"/>
              <a:buChar char="•"/>
            </a:pPr>
            <a:r>
              <a:rPr lang="en-US" sz="2400">
                <a:latin typeface="Arial"/>
              </a:rPr>
              <a:t>This is because the standard pointer assignment operator just copies the address of the pointer -- it does not allocate any memory or copy the contents being pointed to! </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2"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b="1">
                <a:latin typeface="Arial"/>
              </a:rPr>
              <a:t>Deep copying</a:t>
            </a:r>
            <a:endParaRPr/>
          </a:p>
        </p:txBody>
      </p:sp>
      <p:sp>
        <p:nvSpPr>
          <p:cNvPr id="733"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90000"/>
              </a:lnSpc>
              <a:buFont typeface="Arial"/>
              <a:buChar char="•"/>
            </a:pPr>
            <a:r>
              <a:rPr lang="en-US" sz="2400">
                <a:latin typeface="Arial"/>
              </a:rPr>
              <a:t>The answer to the problem in the previous slide is to do a deep copy on any non-null pointers being copied. </a:t>
            </a:r>
            <a:endParaRPr/>
          </a:p>
          <a:p>
            <a:pPr>
              <a:lnSpc>
                <a:spcPct val="90000"/>
              </a:lnSpc>
              <a:buFont typeface="Arial"/>
              <a:buChar char="•"/>
            </a:pPr>
            <a:r>
              <a:rPr lang="en-US" sz="2400">
                <a:latin typeface="Arial"/>
              </a:rPr>
              <a:t>A </a:t>
            </a:r>
            <a:r>
              <a:rPr lang="en-US" sz="2400" b="1">
                <a:latin typeface="Arial"/>
              </a:rPr>
              <a:t>deep copy</a:t>
            </a:r>
            <a:r>
              <a:rPr lang="en-US" sz="2400">
                <a:latin typeface="Arial"/>
              </a:rPr>
              <a:t> duplicates the object or variable being pointed to so that the destination (the object being assigned to) receives it’s own local copy. </a:t>
            </a:r>
            <a:endParaRPr/>
          </a:p>
          <a:p>
            <a:pPr>
              <a:lnSpc>
                <a:spcPct val="90000"/>
              </a:lnSpc>
              <a:buFont typeface="Arial"/>
              <a:buChar char="•"/>
            </a:pPr>
            <a:r>
              <a:rPr lang="en-US" sz="2400">
                <a:latin typeface="Arial"/>
              </a:rPr>
              <a:t>This way, the destination can do whatever it wants to it’s local copy and the object that was copied from will not be affected. </a:t>
            </a:r>
            <a:endParaRPr/>
          </a:p>
          <a:p>
            <a:pPr>
              <a:lnSpc>
                <a:spcPct val="90000"/>
              </a:lnSpc>
              <a:buFont typeface="Arial"/>
              <a:buChar char="•"/>
            </a:pPr>
            <a:r>
              <a:rPr lang="en-US" sz="2400">
                <a:latin typeface="Arial"/>
              </a:rPr>
              <a:t>Doing deep copies requires that we write our own copy constructors and overloaded assignment operators.</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4" name="CustomShape 1"/>
          <p:cNvSpPr/>
          <p:nvPr/>
        </p:nvSpPr>
        <p:spPr>
          <a:xfrm>
            <a:off x="0" y="228600"/>
            <a:ext cx="9144000" cy="64008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80000"/>
              </a:lnSpc>
              <a:buFont typeface="Arial"/>
              <a:buChar char="•"/>
            </a:pPr>
            <a:r>
              <a:rPr lang="en-US" sz="2400">
                <a:latin typeface="Arial"/>
              </a:rPr>
              <a:t>Shallow copy: Copies the member values from one object into another.</a:t>
            </a:r>
            <a:endParaRPr/>
          </a:p>
          <a:p>
            <a:pPr>
              <a:lnSpc>
                <a:spcPct val="80000"/>
              </a:lnSpc>
              <a:buFont typeface="Arial"/>
              <a:buChar char="•"/>
            </a:pPr>
            <a:r>
              <a:rPr lang="en-US" sz="2400">
                <a:latin typeface="Arial"/>
              </a:rPr>
              <a:t>Deep Copy:    Copies the member values from one object into another. Any pointer objects are duplicated and Deep Copied.</a:t>
            </a:r>
            <a:endParaRPr/>
          </a:p>
          <a:p>
            <a:pPr>
              <a:lnSpc>
                <a:spcPct val="80000"/>
              </a:lnSpc>
            </a:pPr>
            <a:r>
              <a:rPr lang="en-US" sz="2400">
                <a:latin typeface="Arial"/>
              </a:rPr>
              <a:t>class String{    </a:t>
            </a:r>
            <a:endParaRPr/>
          </a:p>
          <a:p>
            <a:pPr>
              <a:lnSpc>
                <a:spcPct val="80000"/>
              </a:lnSpc>
            </a:pPr>
            <a:r>
              <a:rPr lang="en-US" sz="2400">
                <a:latin typeface="Arial"/>
              </a:rPr>
              <a:t> int   size;     </a:t>
            </a:r>
            <a:endParaRPr/>
          </a:p>
          <a:p>
            <a:pPr>
              <a:lnSpc>
                <a:spcPct val="80000"/>
              </a:lnSpc>
            </a:pPr>
            <a:r>
              <a:rPr lang="en-US" sz="2400">
                <a:latin typeface="Arial"/>
              </a:rPr>
              <a:t>char* data;</a:t>
            </a:r>
            <a:endParaRPr/>
          </a:p>
          <a:p>
            <a:pPr>
              <a:lnSpc>
                <a:spcPct val="80000"/>
              </a:lnSpc>
            </a:pPr>
            <a:r>
              <a:rPr lang="en-US" sz="2400">
                <a:latin typeface="Arial"/>
              </a:rPr>
              <a:t>};</a:t>
            </a:r>
            <a:endParaRPr/>
          </a:p>
          <a:p>
            <a:pPr>
              <a:lnSpc>
                <a:spcPct val="80000"/>
              </a:lnSpc>
            </a:pPr>
            <a:r>
              <a:rPr lang="en-US" sz="2400">
                <a:latin typeface="Arial"/>
              </a:rPr>
              <a:t>String  s1("Ace");   </a:t>
            </a:r>
            <a:endParaRPr/>
          </a:p>
          <a:p>
            <a:pPr>
              <a:lnSpc>
                <a:spcPct val="80000"/>
              </a:lnSpc>
            </a:pPr>
            <a:r>
              <a:rPr lang="en-US" sz="2400">
                <a:latin typeface="Arial"/>
              </a:rPr>
              <a:t>// s1.size = 3 s1.data=0x0000F000</a:t>
            </a:r>
            <a:endParaRPr/>
          </a:p>
          <a:p>
            <a:pPr>
              <a:lnSpc>
                <a:spcPct val="80000"/>
              </a:lnSpc>
            </a:pPr>
            <a:r>
              <a:rPr lang="en-US" sz="2400">
                <a:latin typeface="Arial"/>
              </a:rPr>
              <a:t>//In shallow copy the same location is pointed by both s1 and s2 objects</a:t>
            </a:r>
            <a:endParaRPr/>
          </a:p>
          <a:p>
            <a:pPr>
              <a:lnSpc>
                <a:spcPct val="80000"/>
              </a:lnSpc>
            </a:pPr>
            <a:r>
              <a:rPr lang="en-US" sz="2400">
                <a:latin typeface="Arial"/>
              </a:rPr>
              <a:t>String  s2 = s1;</a:t>
            </a:r>
            <a:endParaRPr/>
          </a:p>
          <a:p>
            <a:pPr>
              <a:lnSpc>
                <a:spcPct val="80000"/>
              </a:lnSpc>
            </a:pPr>
            <a:r>
              <a:rPr lang="en-US" sz="2400">
                <a:latin typeface="Arial"/>
              </a:rPr>
              <a:t>// s2.size =3 s2.data = 0X0000F000 </a:t>
            </a:r>
            <a:endParaRPr/>
          </a:p>
          <a:p>
            <a:pPr>
              <a:lnSpc>
                <a:spcPct val="80000"/>
              </a:lnSpc>
            </a:pPr>
            <a:r>
              <a:rPr lang="en-US" sz="2400">
                <a:latin typeface="Arial"/>
              </a:rPr>
              <a:t>// In deep copy the data is copied to another location and both the objects point to the same data available in different locations.</a:t>
            </a:r>
            <a:endParaRPr/>
          </a:p>
          <a:p>
            <a:pPr>
              <a:lnSpc>
                <a:spcPct val="80000"/>
              </a:lnSpc>
            </a:pPr>
            <a:r>
              <a:rPr lang="en-US" sz="2400">
                <a:latin typeface="Arial"/>
              </a:rPr>
              <a:t>String  s3 = s1;</a:t>
            </a:r>
            <a:endParaRPr/>
          </a:p>
          <a:p>
            <a:pPr>
              <a:lnSpc>
                <a:spcPct val="80000"/>
              </a:lnSpc>
            </a:pPr>
            <a:r>
              <a:rPr lang="en-US" sz="2400">
                <a:latin typeface="Arial"/>
              </a:rPr>
              <a:t>// s3.size =3 s3.data = 0x0000F00F // With “Ace” copied to this location.</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sp>
      <p:sp>
        <p:nvSpPr>
          <p:cNvPr id="502"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sp>
      <p:pic>
        <p:nvPicPr>
          <p:cNvPr id="503" name="Picture 2"/>
          <p:cNvPicPr/>
          <p:nvPr/>
        </p:nvPicPr>
        <p:blipFill>
          <a:blip r:embed="rId2"/>
          <a:stretch/>
        </p:blipFill>
        <p:spPr>
          <a:xfrm>
            <a:off x="2286000" y="1523880"/>
            <a:ext cx="4722840" cy="4570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5" name="TextShape 1"/>
          <p:cNvSpPr txBox="1"/>
          <p:nvPr/>
        </p:nvSpPr>
        <p:spPr>
          <a:xfrm>
            <a:off x="457200" y="274320"/>
            <a:ext cx="8229600" cy="1143000"/>
          </a:xfrm>
          <a:prstGeom prst="rect">
            <a:avLst/>
          </a:prstGeom>
          <a:noFill/>
          <a:ln>
            <a:noFill/>
          </a:ln>
        </p:spPr>
        <p:txBody>
          <a:bodyPr lIns="90000" tIns="46800" rIns="90000" bIns="46800" anchor="ctr"/>
          <a:lstStyle/>
          <a:p>
            <a:pPr algn="ctr">
              <a:buSzPct val="45000"/>
              <a:buFont typeface="StarSymbol"/>
              <a:buChar char=""/>
            </a:pPr>
            <a:r>
              <a:rPr lang="en-IN" sz="4400">
                <a:latin typeface="Arial"/>
              </a:rPr>
              <a:t>Railway reservation problem</a:t>
            </a:r>
            <a:endParaRPr/>
          </a:p>
        </p:txBody>
      </p:sp>
      <p:pic>
        <p:nvPicPr>
          <p:cNvPr id="736" name="Picture 735"/>
          <p:cNvPicPr/>
          <p:nvPr/>
        </p:nvPicPr>
        <p:blipFill>
          <a:blip r:embed="rId2"/>
          <a:srcRect l="7407" t="18522" r="8331" b="22556"/>
          <a:stretch/>
        </p:blipFill>
        <p:spPr>
          <a:xfrm>
            <a:off x="380880" y="1219320"/>
            <a:ext cx="8458200" cy="5333760"/>
          </a:xfrm>
          <a:prstGeom prst="rect">
            <a:avLst/>
          </a:prstGeom>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 name="TextShape 1"/>
          <p:cNvSpPr txBox="1"/>
          <p:nvPr/>
        </p:nvSpPr>
        <p:spPr>
          <a:xfrm>
            <a:off x="457200" y="274320"/>
            <a:ext cx="8229600" cy="1143000"/>
          </a:xfrm>
          <a:prstGeom prst="rect">
            <a:avLst/>
          </a:prstGeom>
          <a:noFill/>
          <a:ln>
            <a:noFill/>
          </a:ln>
        </p:spPr>
        <p:txBody>
          <a:bodyPr lIns="90000" tIns="46800" rIns="90000" bIns="46800" anchor="ctr"/>
          <a:lstStyle/>
          <a:p>
            <a:pPr algn="ctr">
              <a:buSzPct val="45000"/>
              <a:buFont typeface="StarSymbol"/>
              <a:buChar char=""/>
            </a:pPr>
            <a:r>
              <a:rPr lang="en-IN" sz="4400">
                <a:latin typeface="Arial"/>
              </a:rPr>
              <a:t>Output </a:t>
            </a:r>
            <a:endParaRPr/>
          </a:p>
        </p:txBody>
      </p:sp>
      <p:pic>
        <p:nvPicPr>
          <p:cNvPr id="738" name="Picture 737"/>
          <p:cNvPicPr/>
          <p:nvPr/>
        </p:nvPicPr>
        <p:blipFill>
          <a:blip r:embed="rId2"/>
          <a:srcRect l="8331" t="22268" r="-53652" b="68014"/>
          <a:stretch/>
        </p:blipFill>
        <p:spPr>
          <a:xfrm>
            <a:off x="914400" y="1600200"/>
            <a:ext cx="7467480" cy="2155680"/>
          </a:xfrm>
          <a:prstGeom prst="rect">
            <a:avLst/>
          </a:prstGeom>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9" name="CustomShape 1"/>
          <p:cNvSpPr/>
          <p:nvPr/>
        </p:nvSpPr>
        <p:spPr>
          <a:xfrm>
            <a:off x="685800" y="2130480"/>
            <a:ext cx="7772400" cy="146988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solidFill>
                  <a:srgbClr val="000000"/>
                </a:solidFill>
                <a:latin typeface="Arial"/>
              </a:rPr>
              <a:t>In Lab Practice problems</a:t>
            </a:r>
            <a:endParaRPr/>
          </a:p>
        </p:txBody>
      </p:sp>
      <p:sp>
        <p:nvSpPr>
          <p:cNvPr id="740" name="CustomShape 2"/>
          <p:cNvSpPr/>
          <p:nvPr/>
        </p:nvSpPr>
        <p:spPr>
          <a:xfrm>
            <a:off x="1371600" y="3886200"/>
            <a:ext cx="6400800" cy="17524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1"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Problem 1</a:t>
            </a:r>
            <a:endParaRPr/>
          </a:p>
        </p:txBody>
      </p:sp>
      <p:sp>
        <p:nvSpPr>
          <p:cNvPr id="742"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90000"/>
              </a:lnSpc>
              <a:buFont typeface="Arial"/>
              <a:buChar char="•"/>
            </a:pPr>
            <a:r>
              <a:rPr lang="en-US" sz="3200">
                <a:latin typeface="Arial"/>
              </a:rPr>
              <a:t>Write a class definition that creates a class called leverage with on private data member, crowbar, of type int and one public function whose declaration is	 void pry(). Write a constructor that initializes to 0 the crowbar data. Assume that the constructor is define </a:t>
            </a:r>
            <a:endParaRPr/>
          </a:p>
          <a:p>
            <a:pPr lvl="1">
              <a:lnSpc>
                <a:spcPct val="90000"/>
              </a:lnSpc>
              <a:buFont typeface="Arial"/>
              <a:buChar char="–"/>
            </a:pPr>
            <a:r>
              <a:rPr lang="en-US" sz="2800" strike="noStrike">
                <a:solidFill>
                  <a:srgbClr val="000000"/>
                </a:solidFill>
                <a:latin typeface="Arial"/>
                <a:ea typeface="Droid Sans Fallback"/>
              </a:rPr>
              <a:t>Inside the class</a:t>
            </a:r>
            <a:endParaRPr/>
          </a:p>
          <a:p>
            <a:pPr lvl="1">
              <a:lnSpc>
                <a:spcPct val="90000"/>
              </a:lnSpc>
              <a:buFont typeface="Arial"/>
              <a:buChar char="–"/>
            </a:pPr>
            <a:r>
              <a:rPr lang="en-US" sz="2800" strike="noStrike">
                <a:solidFill>
                  <a:srgbClr val="000000"/>
                </a:solidFill>
                <a:latin typeface="Arial"/>
                <a:ea typeface="Droid Sans Fallback"/>
              </a:rPr>
              <a:t>Outside the class </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3"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r>
              <a:rPr lang="en-US" sz="4400">
                <a:latin typeface="Arial"/>
              </a:rPr>
              <a:t>Problem 2</a:t>
            </a:r>
            <a:endParaRPr/>
          </a:p>
        </p:txBody>
      </p:sp>
      <p:sp>
        <p:nvSpPr>
          <p:cNvPr id="744"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80000"/>
              </a:lnSpc>
              <a:buFont typeface="Arial"/>
              <a:buChar char="•"/>
            </a:pPr>
            <a:r>
              <a:rPr lang="en-US" sz="2800">
                <a:latin typeface="Arial"/>
              </a:rPr>
              <a:t>Create a class called time that has separate int member data for hours, minutes and seconds. One constructor should initialize this data to 0. and another should initialize it to fixed values. Another member function should display it, in 11:59:59 format. The final member function should add two objects of type time passed as arguments. </a:t>
            </a:r>
            <a:endParaRPr/>
          </a:p>
          <a:p>
            <a:pPr>
              <a:lnSpc>
                <a:spcPct val="80000"/>
              </a:lnSpc>
            </a:pPr>
            <a:r>
              <a:rPr lang="en-US" sz="2800">
                <a:latin typeface="Arial"/>
              </a:rPr>
              <a:t>		A main program should create two initialized time objects and one that isn’t initialized. Then it should add the two initialized values together, leaving the result in the third time variable. </a:t>
            </a:r>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5" name="CustomShape 1"/>
          <p:cNvSpPr/>
          <p:nvPr/>
        </p:nvSpPr>
        <p:spPr>
          <a:xfrm>
            <a:off x="1828800" y="324000"/>
            <a:ext cx="6934320" cy="112392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Dynamic memory allocation</a:t>
            </a:r>
            <a:endParaRPr/>
          </a:p>
        </p:txBody>
      </p:sp>
      <p:sp>
        <p:nvSpPr>
          <p:cNvPr id="746" name="CustomShape 2"/>
          <p:cNvSpPr/>
          <p:nvPr/>
        </p:nvSpPr>
        <p:spPr>
          <a:xfrm>
            <a:off x="533520" y="1981080"/>
            <a:ext cx="8229600" cy="4114800"/>
          </a:xfrm>
          <a:prstGeom prst="rect">
            <a:avLst/>
          </a:prstGeom>
          <a:noFill/>
          <a:ln>
            <a:noFill/>
          </a:ln>
        </p:spPr>
        <p:style>
          <a:lnRef idx="0">
            <a:scrgbClr r="0" g="0" b="0"/>
          </a:lnRef>
          <a:fillRef idx="0">
            <a:scrgbClr r="0" g="0" b="0"/>
          </a:fillRef>
          <a:effectRef idx="0">
            <a:scrgbClr r="0" g="0" b="0"/>
          </a:effectRef>
          <a:fontRef idx="minor"/>
        </p:style>
        <p:txBody>
          <a:bodyPr lIns="0" tIns="46080" rIns="0" bIns="46080"/>
          <a:lstStyle/>
          <a:p>
            <a:pPr>
              <a:lnSpc>
                <a:spcPct val="100000"/>
              </a:lnSpc>
              <a:buFont typeface="Arial"/>
              <a:buChar char="•"/>
            </a:pPr>
            <a:r>
              <a:rPr lang="en-US" sz="3200">
                <a:latin typeface="Calibri"/>
              </a:rPr>
              <a:t>Dynamic allocation is useful when</a:t>
            </a:r>
            <a:endParaRPr/>
          </a:p>
          <a:p>
            <a:pPr lvl="1">
              <a:lnSpc>
                <a:spcPct val="100000"/>
              </a:lnSpc>
              <a:buFont typeface="Arial"/>
              <a:buChar char="–"/>
            </a:pPr>
            <a:r>
              <a:rPr lang="en-US" sz="2800" strike="noStrike">
                <a:solidFill>
                  <a:srgbClr val="000000"/>
                </a:solidFill>
                <a:latin typeface="Calibri"/>
                <a:ea typeface="Droid Sans Fallback"/>
              </a:rPr>
              <a:t>arrays need to be created whose extent is not known until run time</a:t>
            </a:r>
            <a:endParaRPr/>
          </a:p>
          <a:p>
            <a:pPr lvl="1">
              <a:lnSpc>
                <a:spcPct val="100000"/>
              </a:lnSpc>
              <a:buFont typeface="Arial"/>
              <a:buChar char="–"/>
            </a:pPr>
            <a:r>
              <a:rPr lang="en-US" sz="2800" strike="noStrike">
                <a:solidFill>
                  <a:srgbClr val="000000"/>
                </a:solidFill>
                <a:latin typeface="Calibri"/>
                <a:ea typeface="Droid Sans Fallback"/>
              </a:rPr>
              <a:t>complex structures of unknown size and/or shape need to be constructed as the program runs</a:t>
            </a:r>
            <a:endParaRPr/>
          </a:p>
          <a:p>
            <a:pPr lvl="1">
              <a:lnSpc>
                <a:spcPct val="100000"/>
              </a:lnSpc>
              <a:buFont typeface="Arial"/>
              <a:buChar char="–"/>
            </a:pPr>
            <a:r>
              <a:rPr lang="en-US" sz="2800" strike="noStrike">
                <a:solidFill>
                  <a:srgbClr val="000000"/>
                </a:solidFill>
                <a:latin typeface="Calibri"/>
                <a:ea typeface="Droid Sans Fallback"/>
              </a:rPr>
              <a:t>objects need to be created and the constructor arguments are not known until run time</a:t>
            </a:r>
            <a:endParaRPr/>
          </a:p>
          <a:p>
            <a:pPr lvl="1">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 name="CustomShape 1"/>
          <p:cNvSpPr/>
          <p:nvPr/>
        </p:nvSpPr>
        <p:spPr>
          <a:xfrm>
            <a:off x="1828800" y="324000"/>
            <a:ext cx="6934320" cy="112392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Dynamic memory allocation</a:t>
            </a:r>
            <a:endParaRPr/>
          </a:p>
        </p:txBody>
      </p:sp>
      <p:sp>
        <p:nvSpPr>
          <p:cNvPr id="748"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buFont typeface="Arial"/>
              <a:buChar char="•"/>
            </a:pPr>
            <a:r>
              <a:rPr lang="en-US" sz="3200">
                <a:latin typeface="Calibri"/>
              </a:rPr>
              <a:t>Pointers need to be used for dynamic allocation of memory</a:t>
            </a:r>
            <a:endParaRPr/>
          </a:p>
          <a:p>
            <a:pPr>
              <a:lnSpc>
                <a:spcPct val="100000"/>
              </a:lnSpc>
              <a:buFont typeface="Arial"/>
              <a:buChar char="•"/>
            </a:pPr>
            <a:r>
              <a:rPr lang="en-US" sz="3200">
                <a:latin typeface="Calibri"/>
              </a:rPr>
              <a:t>Use the operator </a:t>
            </a:r>
            <a:r>
              <a:rPr lang="en-US" sz="3200" b="1">
                <a:solidFill>
                  <a:srgbClr val="1F497D"/>
                </a:solidFill>
                <a:latin typeface="Courier New"/>
              </a:rPr>
              <a:t>new</a:t>
            </a:r>
            <a:r>
              <a:rPr lang="en-US" sz="3200">
                <a:latin typeface="Calibri"/>
              </a:rPr>
              <a:t> to dynamically allocate space</a:t>
            </a:r>
            <a:endParaRPr/>
          </a:p>
          <a:p>
            <a:pPr>
              <a:lnSpc>
                <a:spcPct val="100000"/>
              </a:lnSpc>
              <a:buFont typeface="Arial"/>
              <a:buChar char="•"/>
            </a:pPr>
            <a:r>
              <a:rPr lang="en-US" sz="3200">
                <a:latin typeface="Calibri"/>
              </a:rPr>
              <a:t>Use the operator </a:t>
            </a:r>
            <a:r>
              <a:rPr lang="en-US" sz="3200" b="1">
                <a:solidFill>
                  <a:srgbClr val="1F497D"/>
                </a:solidFill>
                <a:latin typeface="Courier New"/>
              </a:rPr>
              <a:t>delete</a:t>
            </a:r>
            <a:r>
              <a:rPr lang="en-US" sz="3200">
                <a:latin typeface="Calibri"/>
              </a:rPr>
              <a:t> to later free this space</a:t>
            </a:r>
            <a:endParaRPr/>
          </a:p>
        </p:txBody>
      </p:sp>
    </p:spTree>
  </p:cSld>
  <p:clrMapOvr>
    <a:masterClrMapping/>
  </p:clrMapOvr>
  <p:transition>
    <p:random/>
  </p:transition>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 presetClass="entr" presetSubtype="8" dur="indefinite" fill="hold" nodeType="clickEffect">
                                  <p:stCondLst>
                                    <p:cond delay="0"/>
                                  </p:stCondLst>
                                  <p:childTnLst>
                                    <p:set>
                                      <p:cBhvr>
                                        <p:cTn id="6" dur="1" fill="hold">
                                          <p:stCondLst>
                                            <p:cond delay="0"/>
                                          </p:stCondLst>
                                        </p:cTn>
                                        <p:tgtEl>
                                          <p:spTgt spid="748">
                                            <p:txEl>
                                              <p:pRg st="0" end="58"/>
                                            </p:txEl>
                                          </p:spTgt>
                                        </p:tgtEl>
                                        <p:attrNameLst>
                                          <p:attrName>style.visibility</p:attrName>
                                        </p:attrNameLst>
                                      </p:cBhvr>
                                      <p:to>
                                        <p:strVal val="visible"/>
                                      </p:to>
                                    </p:set>
                                    <p:anim calcmode="lin" valueType="num">
                                      <p:cBhvr additive="repl">
                                        <p:cTn id="7" dur="500" fill="hold"/>
                                        <p:tgtEl>
                                          <p:spTgt spid="748">
                                            <p:txEl>
                                              <p:pRg st="0" end="58"/>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748">
                                            <p:txEl>
                                              <p:pRg st="0" end="58"/>
                                            </p:txEl>
                                          </p:spTgt>
                                        </p:tgtEl>
                                        <p:attrNameLst>
                                          <p:attrName>ppt_y</p:attrName>
                                        </p:attrNameLst>
                                      </p:cBhvr>
                                      <p:tavLst>
                                        <p:tav tm="0">
                                          <p:val>
                                            <p:strVal val="#ppt_y"/>
                                          </p:val>
                                        </p:tav>
                                        <p:tav tm="100000">
                                          <p:val>
                                            <p:strVal val="#ppt_y"/>
                                          </p:val>
                                        </p:tav>
                                      </p:tavLst>
                                    </p:anim>
                                  </p:childTnLst>
                                </p:cTn>
                              </p:par>
                            </p:childTnLst>
                          </p:cTn>
                        </p:par>
                      </p:childTnLst>
                    </p:cTn>
                  </p:par>
                  <p:par>
                    <p:cTn id="9" dur="indefinite" fill="hold" nodeType="clickEffect">
                      <p:stCondLst>
                        <p:cond delay="indefinite"/>
                      </p:stCondLst>
                      <p:childTnLst>
                        <p:par>
                          <p:cTn id="10" dur="indefinite" fill="hold" nodeType="clickEffect">
                            <p:stCondLst>
                              <p:cond delay="0"/>
                            </p:stCondLst>
                            <p:childTnLst>
                              <p:par>
                                <p:cTn id="11" presetID="2" presetClass="entr" presetSubtype="8" dur="indefinite" fill="hold" nodeType="clickEffect">
                                  <p:stCondLst>
                                    <p:cond delay="0"/>
                                  </p:stCondLst>
                                  <p:childTnLst>
                                    <p:set>
                                      <p:cBhvr>
                                        <p:cTn id="12" dur="1" fill="hold">
                                          <p:stCondLst>
                                            <p:cond delay="0"/>
                                          </p:stCondLst>
                                        </p:cTn>
                                        <p:tgtEl>
                                          <p:spTgt spid="748">
                                            <p:txEl>
                                              <p:pRg st="58" end="109"/>
                                            </p:txEl>
                                          </p:spTgt>
                                        </p:tgtEl>
                                        <p:attrNameLst>
                                          <p:attrName>style.visibility</p:attrName>
                                        </p:attrNameLst>
                                      </p:cBhvr>
                                      <p:to>
                                        <p:strVal val="visible"/>
                                      </p:to>
                                    </p:set>
                                    <p:anim calcmode="lin" valueType="num">
                                      <p:cBhvr additive="repl">
                                        <p:cTn id="13" dur="500" fill="hold"/>
                                        <p:tgtEl>
                                          <p:spTgt spid="748">
                                            <p:txEl>
                                              <p:pRg st="58" end="109"/>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748">
                                            <p:txEl>
                                              <p:pRg st="58" end="109"/>
                                            </p:txEl>
                                          </p:spTgt>
                                        </p:tgtEl>
                                        <p:attrNameLst>
                                          <p:attrName>ppt_y</p:attrName>
                                        </p:attrNameLst>
                                      </p:cBhvr>
                                      <p:tavLst>
                                        <p:tav tm="0">
                                          <p:val>
                                            <p:strVal val="#ppt_y"/>
                                          </p:val>
                                        </p:tav>
                                        <p:tav tm="100000">
                                          <p:val>
                                            <p:strVal val="#ppt_y"/>
                                          </p:val>
                                        </p:tav>
                                      </p:tavLst>
                                    </p:anim>
                                  </p:childTnLst>
                                </p:cTn>
                              </p:par>
                            </p:childTnLst>
                          </p:cTn>
                        </p:par>
                      </p:childTnLst>
                    </p:cTn>
                  </p:par>
                  <p:par>
                    <p:cTn id="15" dur="indefinite" fill="hold" nodeType="clickEffect">
                      <p:stCondLst>
                        <p:cond delay="indefinite"/>
                      </p:stCondLst>
                      <p:childTnLst>
                        <p:par>
                          <p:cTn id="16" dur="indefinite" fill="hold" nodeType="clickEffect">
                            <p:stCondLst>
                              <p:cond delay="0"/>
                            </p:stCondLst>
                            <p:childTnLst>
                              <p:par>
                                <p:cTn id="17" presetID="2" presetClass="entr" presetSubtype="8" dur="indefinite" fill="hold" nodeType="clickEffect">
                                  <p:stCondLst>
                                    <p:cond delay="0"/>
                                  </p:stCondLst>
                                  <p:childTnLst>
                                    <p:set>
                                      <p:cBhvr>
                                        <p:cTn id="18" dur="1" fill="hold">
                                          <p:stCondLst>
                                            <p:cond delay="0"/>
                                          </p:stCondLst>
                                        </p:cTn>
                                        <p:tgtEl>
                                          <p:spTgt spid="748">
                                            <p:txEl>
                                              <p:pRg st="109" end="158"/>
                                            </p:txEl>
                                          </p:spTgt>
                                        </p:tgtEl>
                                        <p:attrNameLst>
                                          <p:attrName>style.visibility</p:attrName>
                                        </p:attrNameLst>
                                      </p:cBhvr>
                                      <p:to>
                                        <p:strVal val="visible"/>
                                      </p:to>
                                    </p:set>
                                    <p:anim calcmode="lin" valueType="num">
                                      <p:cBhvr additive="repl">
                                        <p:cTn id="19" dur="500" fill="hold"/>
                                        <p:tgtEl>
                                          <p:spTgt spid="748">
                                            <p:txEl>
                                              <p:pRg st="109" end="158"/>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748">
                                            <p:txEl>
                                              <p:pRg st="109" end="15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9"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The </a:t>
            </a:r>
            <a:r>
              <a:rPr lang="en-US" sz="4400" b="1">
                <a:latin typeface="Courier New"/>
              </a:rPr>
              <a:t>new</a:t>
            </a:r>
            <a:r>
              <a:rPr lang="en-US" sz="4400">
                <a:latin typeface="Calibri"/>
              </a:rPr>
              <a:t> operator</a:t>
            </a:r>
            <a:endParaRPr/>
          </a:p>
        </p:txBody>
      </p:sp>
      <p:sp>
        <p:nvSpPr>
          <p:cNvPr id="750" name="CustomShape 2"/>
          <p:cNvSpPr/>
          <p:nvPr/>
        </p:nvSpPr>
        <p:spPr>
          <a:xfrm>
            <a:off x="533520" y="1981080"/>
            <a:ext cx="8381880" cy="4114800"/>
          </a:xfrm>
          <a:prstGeom prst="rect">
            <a:avLst/>
          </a:prstGeom>
          <a:noFill/>
          <a:ln>
            <a:noFill/>
          </a:ln>
        </p:spPr>
        <p:style>
          <a:lnRef idx="0">
            <a:scrgbClr r="0" g="0" b="0"/>
          </a:lnRef>
          <a:fillRef idx="0">
            <a:scrgbClr r="0" g="0" b="0"/>
          </a:fillRef>
          <a:effectRef idx="0">
            <a:scrgbClr r="0" g="0" b="0"/>
          </a:effectRef>
          <a:fontRef idx="minor"/>
        </p:style>
        <p:txBody>
          <a:bodyPr lIns="0" rIns="0"/>
          <a:lstStyle/>
          <a:p>
            <a:pPr>
              <a:lnSpc>
                <a:spcPct val="90000"/>
              </a:lnSpc>
              <a:buFont typeface="Arial"/>
              <a:buChar char="•"/>
            </a:pPr>
            <a:r>
              <a:rPr lang="en-US" sz="3200">
                <a:latin typeface="Calibri"/>
              </a:rPr>
              <a:t>If memory is available, the </a:t>
            </a:r>
            <a:r>
              <a:rPr lang="en-US" sz="3200" b="1">
                <a:solidFill>
                  <a:srgbClr val="1F497D"/>
                </a:solidFill>
                <a:latin typeface="Courier New"/>
              </a:rPr>
              <a:t>new </a:t>
            </a:r>
            <a:r>
              <a:rPr lang="en-US" sz="3200">
                <a:latin typeface="Calibri"/>
              </a:rPr>
              <a:t>operator allocates memory space for the requested object/array, and returns a pointer to (address of) the memory allocated.</a:t>
            </a:r>
            <a:endParaRPr/>
          </a:p>
          <a:p>
            <a:pPr>
              <a:lnSpc>
                <a:spcPct val="90000"/>
              </a:lnSpc>
              <a:buFont typeface="Arial"/>
              <a:buChar char="•"/>
            </a:pPr>
            <a:r>
              <a:rPr lang="en-US" sz="3200">
                <a:latin typeface="Calibri"/>
              </a:rPr>
              <a:t>If sufficient memory is not available, the </a:t>
            </a:r>
            <a:r>
              <a:rPr lang="en-US" sz="3200" b="1">
                <a:solidFill>
                  <a:srgbClr val="1F497D"/>
                </a:solidFill>
                <a:latin typeface="Courier New"/>
              </a:rPr>
              <a:t>new </a:t>
            </a:r>
            <a:r>
              <a:rPr lang="en-US" sz="3200">
                <a:latin typeface="Calibri"/>
              </a:rPr>
              <a:t>operator returns </a:t>
            </a:r>
            <a:r>
              <a:rPr lang="en-US" sz="3200" b="1">
                <a:solidFill>
                  <a:srgbClr val="1F497D"/>
                </a:solidFill>
                <a:latin typeface="Courier New"/>
              </a:rPr>
              <a:t>NULL</a:t>
            </a:r>
            <a:r>
              <a:rPr lang="en-US" sz="3200">
                <a:latin typeface="Calibri"/>
              </a:rPr>
              <a:t>.</a:t>
            </a:r>
            <a:endParaRPr/>
          </a:p>
          <a:p>
            <a:pPr>
              <a:lnSpc>
                <a:spcPct val="90000"/>
              </a:lnSpc>
              <a:buFont typeface="Arial"/>
              <a:buChar char="•"/>
            </a:pPr>
            <a:r>
              <a:rPr lang="en-US" sz="3200">
                <a:latin typeface="Calibri"/>
              </a:rPr>
              <a:t>The dynamically allocated object/array exists until the </a:t>
            </a:r>
            <a:r>
              <a:rPr lang="en-US" sz="3200" b="1">
                <a:solidFill>
                  <a:srgbClr val="1F497D"/>
                </a:solidFill>
                <a:latin typeface="Courier New"/>
              </a:rPr>
              <a:t>delete</a:t>
            </a:r>
            <a:r>
              <a:rPr lang="en-US" sz="3200">
                <a:latin typeface="Calibri"/>
              </a:rPr>
              <a:t> operator destroys it.</a:t>
            </a:r>
            <a:endParaRPr/>
          </a:p>
        </p:txBody>
      </p:sp>
    </p:spTree>
  </p:cSld>
  <p:clrMapOvr>
    <a:masterClrMapping/>
  </p:clrMapOvr>
  <p:transition>
    <p:random/>
  </p:transition>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 presetClass="entr" presetSubtype="8" dur="indefinite" fill="hold" nodeType="clickEffect">
                                  <p:stCondLst>
                                    <p:cond delay="0"/>
                                  </p:stCondLst>
                                  <p:childTnLst>
                                    <p:set>
                                      <p:cBhvr>
                                        <p:cTn id="6" dur="1" fill="hold">
                                          <p:stCondLst>
                                            <p:cond delay="0"/>
                                          </p:stCondLst>
                                        </p:cTn>
                                        <p:tgtEl>
                                          <p:spTgt spid="750">
                                            <p:txEl>
                                              <p:pRg st="0" end="156"/>
                                            </p:txEl>
                                          </p:spTgt>
                                        </p:tgtEl>
                                        <p:attrNameLst>
                                          <p:attrName>style.visibility</p:attrName>
                                        </p:attrNameLst>
                                      </p:cBhvr>
                                      <p:to>
                                        <p:strVal val="visible"/>
                                      </p:to>
                                    </p:set>
                                    <p:anim calcmode="lin" valueType="num">
                                      <p:cBhvr additive="repl">
                                        <p:cTn id="7" dur="500" fill="hold"/>
                                        <p:tgtEl>
                                          <p:spTgt spid="750">
                                            <p:txEl>
                                              <p:pRg st="0" end="156"/>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750">
                                            <p:txEl>
                                              <p:pRg st="0" end="156"/>
                                            </p:txEl>
                                          </p:spTgt>
                                        </p:tgtEl>
                                        <p:attrNameLst>
                                          <p:attrName>ppt_y</p:attrName>
                                        </p:attrNameLst>
                                      </p:cBhvr>
                                      <p:tavLst>
                                        <p:tav tm="0">
                                          <p:val>
                                            <p:strVal val="#ppt_y"/>
                                          </p:val>
                                        </p:tav>
                                        <p:tav tm="100000">
                                          <p:val>
                                            <p:strVal val="#ppt_y"/>
                                          </p:val>
                                        </p:tav>
                                      </p:tavLst>
                                    </p:anim>
                                  </p:childTnLst>
                                </p:cTn>
                              </p:par>
                            </p:childTnLst>
                          </p:cTn>
                        </p:par>
                      </p:childTnLst>
                    </p:cTn>
                  </p:par>
                  <p:par>
                    <p:cTn id="9" dur="indefinite" fill="hold" nodeType="clickEffect">
                      <p:stCondLst>
                        <p:cond delay="indefinite"/>
                      </p:stCondLst>
                      <p:childTnLst>
                        <p:par>
                          <p:cTn id="10" dur="indefinite" fill="hold" nodeType="clickEffect">
                            <p:stCondLst>
                              <p:cond delay="0"/>
                            </p:stCondLst>
                            <p:childTnLst>
                              <p:par>
                                <p:cTn id="11" presetID="2" presetClass="entr" presetSubtype="8" dur="indefinite" fill="hold" nodeType="clickEffect">
                                  <p:stCondLst>
                                    <p:cond delay="0"/>
                                  </p:stCondLst>
                                  <p:childTnLst>
                                    <p:set>
                                      <p:cBhvr>
                                        <p:cTn id="12" dur="1" fill="hold">
                                          <p:stCondLst>
                                            <p:cond delay="0"/>
                                          </p:stCondLst>
                                        </p:cTn>
                                        <p:tgtEl>
                                          <p:spTgt spid="750">
                                            <p:txEl>
                                              <p:pRg st="156" end="226"/>
                                            </p:txEl>
                                          </p:spTgt>
                                        </p:tgtEl>
                                        <p:attrNameLst>
                                          <p:attrName>style.visibility</p:attrName>
                                        </p:attrNameLst>
                                      </p:cBhvr>
                                      <p:to>
                                        <p:strVal val="visible"/>
                                      </p:to>
                                    </p:set>
                                    <p:anim calcmode="lin" valueType="num">
                                      <p:cBhvr additive="repl">
                                        <p:cTn id="13" dur="500" fill="hold"/>
                                        <p:tgtEl>
                                          <p:spTgt spid="750">
                                            <p:txEl>
                                              <p:pRg st="156" end="226"/>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750">
                                            <p:txEl>
                                              <p:pRg st="156" end="226"/>
                                            </p:txEl>
                                          </p:spTgt>
                                        </p:tgtEl>
                                        <p:attrNameLst>
                                          <p:attrName>ppt_y</p:attrName>
                                        </p:attrNameLst>
                                      </p:cBhvr>
                                      <p:tavLst>
                                        <p:tav tm="0">
                                          <p:val>
                                            <p:strVal val="#ppt_y"/>
                                          </p:val>
                                        </p:tav>
                                        <p:tav tm="100000">
                                          <p:val>
                                            <p:strVal val="#ppt_y"/>
                                          </p:val>
                                        </p:tav>
                                      </p:tavLst>
                                    </p:anim>
                                  </p:childTnLst>
                                </p:cTn>
                              </p:par>
                            </p:childTnLst>
                          </p:cTn>
                        </p:par>
                      </p:childTnLst>
                    </p:cTn>
                  </p:par>
                  <p:par>
                    <p:cTn id="15" dur="indefinite" fill="hold" nodeType="clickEffect">
                      <p:stCondLst>
                        <p:cond delay="indefinite"/>
                      </p:stCondLst>
                      <p:childTnLst>
                        <p:par>
                          <p:cTn id="16" dur="indefinite" fill="hold" nodeType="clickEffect">
                            <p:stCondLst>
                              <p:cond delay="0"/>
                            </p:stCondLst>
                            <p:childTnLst>
                              <p:par>
                                <p:cTn id="17" presetID="2" presetClass="entr" presetSubtype="8" dur="indefinite" fill="hold" nodeType="clickEffect">
                                  <p:stCondLst>
                                    <p:cond delay="0"/>
                                  </p:stCondLst>
                                  <p:childTnLst>
                                    <p:set>
                                      <p:cBhvr>
                                        <p:cTn id="18" dur="1" fill="hold">
                                          <p:stCondLst>
                                            <p:cond delay="0"/>
                                          </p:stCondLst>
                                        </p:cTn>
                                        <p:tgtEl>
                                          <p:spTgt spid="750">
                                            <p:txEl>
                                              <p:pRg st="226" end="311"/>
                                            </p:txEl>
                                          </p:spTgt>
                                        </p:tgtEl>
                                        <p:attrNameLst>
                                          <p:attrName>style.visibility</p:attrName>
                                        </p:attrNameLst>
                                      </p:cBhvr>
                                      <p:to>
                                        <p:strVal val="visible"/>
                                      </p:to>
                                    </p:set>
                                    <p:anim calcmode="lin" valueType="num">
                                      <p:cBhvr additive="repl">
                                        <p:cTn id="19" dur="500" fill="hold"/>
                                        <p:tgtEl>
                                          <p:spTgt spid="750">
                                            <p:txEl>
                                              <p:pRg st="226" end="311"/>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750">
                                            <p:txEl>
                                              <p:pRg st="226" end="3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1"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The </a:t>
            </a:r>
            <a:r>
              <a:rPr lang="en-US" sz="4400" b="1">
                <a:latin typeface="Courier New"/>
              </a:rPr>
              <a:t>delete</a:t>
            </a:r>
            <a:r>
              <a:rPr lang="en-US" sz="4400">
                <a:latin typeface="Calibri"/>
              </a:rPr>
              <a:t> operator</a:t>
            </a:r>
            <a:endParaRPr/>
          </a:p>
        </p:txBody>
      </p:sp>
      <p:sp>
        <p:nvSpPr>
          <p:cNvPr id="752" name="CustomShape 2"/>
          <p:cNvSpPr/>
          <p:nvPr/>
        </p:nvSpPr>
        <p:spPr>
          <a:xfrm>
            <a:off x="685800" y="1905120"/>
            <a:ext cx="8001000" cy="4114800"/>
          </a:xfrm>
          <a:prstGeom prst="rect">
            <a:avLst/>
          </a:prstGeom>
          <a:noFill/>
          <a:ln>
            <a:noFill/>
          </a:ln>
        </p:spPr>
        <p:style>
          <a:lnRef idx="0">
            <a:scrgbClr r="0" g="0" b="0"/>
          </a:lnRef>
          <a:fillRef idx="0">
            <a:scrgbClr r="0" g="0" b="0"/>
          </a:fillRef>
          <a:effectRef idx="0">
            <a:scrgbClr r="0" g="0" b="0"/>
          </a:effectRef>
          <a:fontRef idx="minor"/>
        </p:style>
        <p:txBody>
          <a:bodyPr lIns="0" rIns="0"/>
          <a:lstStyle/>
          <a:p>
            <a:pPr>
              <a:lnSpc>
                <a:spcPct val="90000"/>
              </a:lnSpc>
              <a:buFont typeface="Arial"/>
              <a:buChar char="•"/>
            </a:pPr>
            <a:r>
              <a:rPr lang="en-US" sz="3200">
                <a:latin typeface="Calibri"/>
              </a:rPr>
              <a:t>The </a:t>
            </a:r>
            <a:r>
              <a:rPr lang="en-US" sz="3200" b="1">
                <a:solidFill>
                  <a:srgbClr val="1F497D"/>
                </a:solidFill>
                <a:latin typeface="Courier New"/>
              </a:rPr>
              <a:t>delete</a:t>
            </a:r>
            <a:r>
              <a:rPr lang="en-US" sz="3200">
                <a:latin typeface="Calibri"/>
              </a:rPr>
              <a:t> operator deallocates the object or array currently pointed to by the pointer which was previously allocated at run-time by the </a:t>
            </a:r>
            <a:r>
              <a:rPr lang="en-US" sz="3200" b="1">
                <a:solidFill>
                  <a:srgbClr val="1F497D"/>
                </a:solidFill>
                <a:latin typeface="Courier New"/>
              </a:rPr>
              <a:t>new</a:t>
            </a:r>
            <a:r>
              <a:rPr lang="en-US" sz="3200">
                <a:latin typeface="Calibri"/>
              </a:rPr>
              <a:t> operator.</a:t>
            </a:r>
            <a:endParaRPr/>
          </a:p>
          <a:p>
            <a:pPr lvl="1">
              <a:lnSpc>
                <a:spcPct val="90000"/>
              </a:lnSpc>
              <a:buFont typeface="Arial"/>
              <a:buChar char="–"/>
            </a:pPr>
            <a:r>
              <a:rPr lang="en-US" sz="2800" strike="noStrike">
                <a:solidFill>
                  <a:srgbClr val="000000"/>
                </a:solidFill>
                <a:latin typeface="Calibri"/>
                <a:ea typeface="Droid Sans Fallback"/>
              </a:rPr>
              <a:t>the freed memory space is returned to Heap</a:t>
            </a:r>
            <a:endParaRPr/>
          </a:p>
          <a:p>
            <a:pPr lvl="1">
              <a:lnSpc>
                <a:spcPct val="90000"/>
              </a:lnSpc>
              <a:buFont typeface="Arial"/>
              <a:buChar char="–"/>
            </a:pPr>
            <a:r>
              <a:rPr lang="en-US" sz="2800" strike="noStrike">
                <a:solidFill>
                  <a:srgbClr val="000000"/>
                </a:solidFill>
                <a:latin typeface="Calibri"/>
                <a:ea typeface="Droid Sans Fallback"/>
              </a:rPr>
              <a:t>the pointer is then </a:t>
            </a:r>
            <a:r>
              <a:rPr lang="en-US" sz="2800" i="1" strike="noStrike">
                <a:solidFill>
                  <a:srgbClr val="000000"/>
                </a:solidFill>
                <a:latin typeface="Calibri"/>
                <a:ea typeface="Droid Sans Fallback"/>
              </a:rPr>
              <a:t>considered</a:t>
            </a:r>
            <a:r>
              <a:rPr lang="en-US" sz="2800" strike="noStrike">
                <a:solidFill>
                  <a:srgbClr val="000000"/>
                </a:solidFill>
                <a:latin typeface="Calibri"/>
                <a:ea typeface="Droid Sans Fallback"/>
              </a:rPr>
              <a:t> unassigned</a:t>
            </a:r>
            <a:endParaRPr/>
          </a:p>
          <a:p>
            <a:pPr>
              <a:lnSpc>
                <a:spcPct val="90000"/>
              </a:lnSpc>
              <a:buFont typeface="Arial"/>
              <a:buChar char="•"/>
            </a:pPr>
            <a:r>
              <a:rPr lang="en-US" sz="3200">
                <a:latin typeface="Calibri"/>
              </a:rPr>
              <a:t>If the value of the pointer is </a:t>
            </a:r>
            <a:r>
              <a:rPr lang="en-US" sz="3200" b="1">
                <a:solidFill>
                  <a:srgbClr val="1F497D"/>
                </a:solidFill>
                <a:latin typeface="Courier New"/>
              </a:rPr>
              <a:t>NULL</a:t>
            </a:r>
            <a:r>
              <a:rPr lang="en-US" sz="3200">
                <a:latin typeface="Calibri"/>
              </a:rPr>
              <a:t> there is no effect.</a:t>
            </a:r>
            <a:endParaRPr/>
          </a:p>
        </p:txBody>
      </p:sp>
    </p:spTree>
  </p:cSld>
  <p:clrMapOvr>
    <a:masterClrMapping/>
  </p:clrMapOvr>
  <p:transition>
    <p:random/>
  </p:transition>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 presetClass="entr" presetSubtype="8" dur="indefinite" fill="hold" nodeType="clickEffect">
                                  <p:stCondLst>
                                    <p:cond delay="0"/>
                                  </p:stCondLst>
                                  <p:childTnLst>
                                    <p:set>
                                      <p:cBhvr>
                                        <p:cTn id="6" dur="1" fill="hold">
                                          <p:stCondLst>
                                            <p:cond delay="0"/>
                                          </p:stCondLst>
                                        </p:cTn>
                                        <p:tgtEl>
                                          <p:spTgt spid="752">
                                            <p:txEl>
                                              <p:pRg st="0" end="152"/>
                                            </p:txEl>
                                          </p:spTgt>
                                        </p:tgtEl>
                                        <p:attrNameLst>
                                          <p:attrName>style.visibility</p:attrName>
                                        </p:attrNameLst>
                                      </p:cBhvr>
                                      <p:to>
                                        <p:strVal val="visible"/>
                                      </p:to>
                                    </p:set>
                                    <p:anim calcmode="lin" valueType="num">
                                      <p:cBhvr additive="repl">
                                        <p:cTn id="7" dur="500" fill="hold"/>
                                        <p:tgtEl>
                                          <p:spTgt spid="752">
                                            <p:txEl>
                                              <p:pRg st="0" end="152"/>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752">
                                            <p:txEl>
                                              <p:pRg st="0" end="152"/>
                                            </p:txEl>
                                          </p:spTgt>
                                        </p:tgtEl>
                                        <p:attrNameLst>
                                          <p:attrName>ppt_y</p:attrName>
                                        </p:attrNameLst>
                                      </p:cBhvr>
                                      <p:tavLst>
                                        <p:tav tm="0">
                                          <p:val>
                                            <p:strVal val="#ppt_y"/>
                                          </p:val>
                                        </p:tav>
                                        <p:tav tm="100000">
                                          <p:val>
                                            <p:strVal val="#ppt_y"/>
                                          </p:val>
                                        </p:tav>
                                      </p:tavLst>
                                    </p:anim>
                                  </p:childTnLst>
                                </p:cTn>
                              </p:par>
                            </p:childTnLst>
                          </p:cTn>
                        </p:par>
                      </p:childTnLst>
                    </p:cTn>
                  </p:par>
                  <p:par>
                    <p:cTn id="9" dur="indefinite" fill="hold" nodeType="clickEffect">
                      <p:stCondLst>
                        <p:cond delay="indefinite"/>
                      </p:stCondLst>
                      <p:childTnLst>
                        <p:par>
                          <p:cTn id="10" dur="indefinite" fill="hold" nodeType="clickEffect">
                            <p:stCondLst>
                              <p:cond delay="0"/>
                            </p:stCondLst>
                            <p:childTnLst>
                              <p:par>
                                <p:cTn id="11" presetID="2" presetClass="entr" presetSubtype="8" dur="indefinite" fill="hold" nodeType="clickEffect">
                                  <p:stCondLst>
                                    <p:cond delay="0"/>
                                  </p:stCondLst>
                                  <p:childTnLst>
                                    <p:set>
                                      <p:cBhvr>
                                        <p:cTn id="12" dur="1" fill="hold">
                                          <p:stCondLst>
                                            <p:cond delay="0"/>
                                          </p:stCondLst>
                                        </p:cTn>
                                        <p:tgtEl>
                                          <p:spTgt spid="752">
                                            <p:txEl>
                                              <p:pRg st="152" end="195"/>
                                            </p:txEl>
                                          </p:spTgt>
                                        </p:tgtEl>
                                        <p:attrNameLst>
                                          <p:attrName>style.visibility</p:attrName>
                                        </p:attrNameLst>
                                      </p:cBhvr>
                                      <p:to>
                                        <p:strVal val="visible"/>
                                      </p:to>
                                    </p:set>
                                    <p:anim calcmode="lin" valueType="num">
                                      <p:cBhvr additive="repl">
                                        <p:cTn id="13" dur="500" fill="hold"/>
                                        <p:tgtEl>
                                          <p:spTgt spid="752">
                                            <p:txEl>
                                              <p:pRg st="152" end="195"/>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752">
                                            <p:txEl>
                                              <p:pRg st="152" end="195"/>
                                            </p:txEl>
                                          </p:spTgt>
                                        </p:tgtEl>
                                        <p:attrNameLst>
                                          <p:attrName>ppt_y</p:attrName>
                                        </p:attrNameLst>
                                      </p:cBhvr>
                                      <p:tavLst>
                                        <p:tav tm="0">
                                          <p:val>
                                            <p:strVal val="#ppt_y"/>
                                          </p:val>
                                        </p:tav>
                                        <p:tav tm="100000">
                                          <p:val>
                                            <p:strVal val="#ppt_y"/>
                                          </p:val>
                                        </p:tav>
                                      </p:tavLst>
                                    </p:anim>
                                  </p:childTnLst>
                                </p:cTn>
                              </p:par>
                            </p:childTnLst>
                          </p:cTn>
                        </p:par>
                      </p:childTnLst>
                    </p:cTn>
                  </p:par>
                  <p:par>
                    <p:cTn id="15" dur="indefinite" fill="hold" nodeType="clickEffect">
                      <p:stCondLst>
                        <p:cond delay="indefinite"/>
                      </p:stCondLst>
                      <p:childTnLst>
                        <p:par>
                          <p:cTn id="16" dur="indefinite" fill="hold" nodeType="clickEffect">
                            <p:stCondLst>
                              <p:cond delay="0"/>
                            </p:stCondLst>
                            <p:childTnLst>
                              <p:par>
                                <p:cTn id="17" presetID="2" presetClass="entr" presetSubtype="8" dur="indefinite" fill="hold" nodeType="clickEffect">
                                  <p:stCondLst>
                                    <p:cond delay="0"/>
                                  </p:stCondLst>
                                  <p:childTnLst>
                                    <p:set>
                                      <p:cBhvr>
                                        <p:cTn id="18" dur="1" fill="hold">
                                          <p:stCondLst>
                                            <p:cond delay="0"/>
                                          </p:stCondLst>
                                        </p:cTn>
                                        <p:tgtEl>
                                          <p:spTgt spid="752">
                                            <p:txEl>
                                              <p:pRg st="195" end="237"/>
                                            </p:txEl>
                                          </p:spTgt>
                                        </p:tgtEl>
                                        <p:attrNameLst>
                                          <p:attrName>style.visibility</p:attrName>
                                        </p:attrNameLst>
                                      </p:cBhvr>
                                      <p:to>
                                        <p:strVal val="visible"/>
                                      </p:to>
                                    </p:set>
                                    <p:anim calcmode="lin" valueType="num">
                                      <p:cBhvr additive="repl">
                                        <p:cTn id="19" dur="500" fill="hold"/>
                                        <p:tgtEl>
                                          <p:spTgt spid="752">
                                            <p:txEl>
                                              <p:pRg st="195" end="237"/>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752">
                                            <p:txEl>
                                              <p:pRg st="195" end="237"/>
                                            </p:txEl>
                                          </p:spTgt>
                                        </p:tgtEl>
                                        <p:attrNameLst>
                                          <p:attrName>ppt_y</p:attrName>
                                        </p:attrNameLst>
                                      </p:cBhvr>
                                      <p:tavLst>
                                        <p:tav tm="0">
                                          <p:val>
                                            <p:strVal val="#ppt_y"/>
                                          </p:val>
                                        </p:tav>
                                        <p:tav tm="100000">
                                          <p:val>
                                            <p:strVal val="#ppt_y"/>
                                          </p:val>
                                        </p:tav>
                                      </p:tavLst>
                                    </p:anim>
                                  </p:childTnLst>
                                </p:cTn>
                              </p:par>
                            </p:childTnLst>
                          </p:cTn>
                        </p:par>
                      </p:childTnLst>
                    </p:cTn>
                  </p:par>
                  <p:par>
                    <p:cTn id="21" dur="indefinite" fill="hold" nodeType="clickEffect">
                      <p:stCondLst>
                        <p:cond delay="indefinite"/>
                      </p:stCondLst>
                      <p:childTnLst>
                        <p:par>
                          <p:cTn id="22" dur="indefinite" fill="hold" nodeType="clickEffect">
                            <p:stCondLst>
                              <p:cond delay="0"/>
                            </p:stCondLst>
                            <p:childTnLst>
                              <p:par>
                                <p:cTn id="23" presetID="2" presetClass="entr" presetSubtype="8" dur="indefinite" fill="hold" nodeType="clickEffect">
                                  <p:stCondLst>
                                    <p:cond delay="0"/>
                                  </p:stCondLst>
                                  <p:childTnLst>
                                    <p:set>
                                      <p:cBhvr>
                                        <p:cTn id="24" dur="1" fill="hold">
                                          <p:stCondLst>
                                            <p:cond delay="0"/>
                                          </p:stCondLst>
                                        </p:cTn>
                                        <p:tgtEl>
                                          <p:spTgt spid="752">
                                            <p:txEl>
                                              <p:pRg st="237" end="293"/>
                                            </p:txEl>
                                          </p:spTgt>
                                        </p:tgtEl>
                                        <p:attrNameLst>
                                          <p:attrName>style.visibility</p:attrName>
                                        </p:attrNameLst>
                                      </p:cBhvr>
                                      <p:to>
                                        <p:strVal val="visible"/>
                                      </p:to>
                                    </p:set>
                                    <p:anim calcmode="lin" valueType="num">
                                      <p:cBhvr additive="repl">
                                        <p:cTn id="25" dur="500" fill="hold"/>
                                        <p:tgtEl>
                                          <p:spTgt spid="752">
                                            <p:txEl>
                                              <p:pRg st="237" end="293"/>
                                            </p:txEl>
                                          </p:spTgt>
                                        </p:tgtEl>
                                        <p:attrNameLst>
                                          <p:attrName>ppt_x</p:attrName>
                                        </p:attrNameLst>
                                      </p:cBhvr>
                                      <p:tavLst>
                                        <p:tav tm="0">
                                          <p:val>
                                            <p:strVal val="0-#ppt_w/2"/>
                                          </p:val>
                                        </p:tav>
                                        <p:tav tm="100000">
                                          <p:val>
                                            <p:strVal val="#ppt_x"/>
                                          </p:val>
                                        </p:tav>
                                      </p:tavLst>
                                    </p:anim>
                                    <p:anim calcmode="lin" valueType="num">
                                      <p:cBhvr additive="repl">
                                        <p:cTn id="26" dur="500" fill="hold"/>
                                        <p:tgtEl>
                                          <p:spTgt spid="752">
                                            <p:txEl>
                                              <p:pRg st="237" end="29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3"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Example</a:t>
            </a:r>
            <a:endParaRPr/>
          </a:p>
        </p:txBody>
      </p:sp>
      <p:sp>
        <p:nvSpPr>
          <p:cNvPr id="754" name="CustomShape 2"/>
          <p:cNvSpPr/>
          <p:nvPr/>
        </p:nvSpPr>
        <p:spPr>
          <a:xfrm>
            <a:off x="304920" y="2209680"/>
            <a:ext cx="533160" cy="152640"/>
          </a:xfrm>
          <a:prstGeom prst="rightArrow">
            <a:avLst>
              <a:gd name="adj1" fmla="val 16200"/>
              <a:gd name="adj2" fmla="val 5400"/>
            </a:avLst>
          </a:prstGeom>
          <a:solidFill>
            <a:srgbClr val="4F81BD"/>
          </a:solidFill>
          <a:ln w="12600">
            <a:solidFill>
              <a:srgbClr val="000000"/>
            </a:solidFill>
            <a:miter/>
          </a:ln>
        </p:spPr>
        <p:style>
          <a:lnRef idx="0">
            <a:scrgbClr r="0" g="0" b="0"/>
          </a:lnRef>
          <a:fillRef idx="0">
            <a:scrgbClr r="0" g="0" b="0"/>
          </a:fillRef>
          <a:effectRef idx="0">
            <a:scrgbClr r="0" g="0" b="0"/>
          </a:effectRef>
          <a:fontRef idx="minor"/>
        </p:style>
      </p:sp>
      <p:sp>
        <p:nvSpPr>
          <p:cNvPr id="755" name="CustomShape 3"/>
          <p:cNvSpPr/>
          <p:nvPr/>
        </p:nvSpPr>
        <p:spPr>
          <a:xfrm>
            <a:off x="7499520" y="24922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56" name="CustomShape 4"/>
          <p:cNvSpPr/>
          <p:nvPr/>
        </p:nvSpPr>
        <p:spPr>
          <a:xfrm>
            <a:off x="7499520" y="20574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57" name="CustomShape 5"/>
          <p:cNvSpPr/>
          <p:nvPr/>
        </p:nvSpPr>
        <p:spPr>
          <a:xfrm>
            <a:off x="7499520" y="59436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58" name="CustomShape 6"/>
          <p:cNvSpPr/>
          <p:nvPr/>
        </p:nvSpPr>
        <p:spPr>
          <a:xfrm>
            <a:off x="7499520" y="29257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59" name="CustomShape 7"/>
          <p:cNvSpPr/>
          <p:nvPr/>
        </p:nvSpPr>
        <p:spPr>
          <a:xfrm>
            <a:off x="7499520" y="336060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60" name="CustomShape 8"/>
          <p:cNvSpPr/>
          <p:nvPr/>
        </p:nvSpPr>
        <p:spPr>
          <a:xfrm>
            <a:off x="7499520" y="46483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61" name="CustomShape 9"/>
          <p:cNvSpPr/>
          <p:nvPr/>
        </p:nvSpPr>
        <p:spPr>
          <a:xfrm>
            <a:off x="7499520" y="50832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62" name="CustomShape 10"/>
          <p:cNvSpPr/>
          <p:nvPr/>
        </p:nvSpPr>
        <p:spPr>
          <a:xfrm>
            <a:off x="7499520" y="55180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63" name="Line 11"/>
          <p:cNvSpPr/>
          <p:nvPr/>
        </p:nvSpPr>
        <p:spPr>
          <a:xfrm>
            <a:off x="8151840" y="3876840"/>
            <a:ext cx="1440" cy="695160"/>
          </a:xfrm>
          <a:prstGeom prst="line">
            <a:avLst/>
          </a:prstGeom>
          <a:ln w="12600">
            <a:solidFill>
              <a:srgbClr val="000000"/>
            </a:solidFill>
            <a:custDash>
              <a:ds d="100000" sp="100000"/>
            </a:custDash>
            <a:miter/>
          </a:ln>
        </p:spPr>
      </p:sp>
      <p:sp>
        <p:nvSpPr>
          <p:cNvPr id="764" name="CustomShape 12"/>
          <p:cNvSpPr/>
          <p:nvPr/>
        </p:nvSpPr>
        <p:spPr>
          <a:xfrm>
            <a:off x="6477120" y="24922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FDE1</a:t>
            </a:r>
            <a:endParaRPr/>
          </a:p>
        </p:txBody>
      </p:sp>
      <p:sp>
        <p:nvSpPr>
          <p:cNvPr id="765" name="CustomShape 13"/>
          <p:cNvSpPr/>
          <p:nvPr/>
        </p:nvSpPr>
        <p:spPr>
          <a:xfrm>
            <a:off x="6477120" y="20574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FDE0</a:t>
            </a:r>
            <a:endParaRPr/>
          </a:p>
        </p:txBody>
      </p:sp>
      <p:sp>
        <p:nvSpPr>
          <p:cNvPr id="766" name="CustomShape 14"/>
          <p:cNvSpPr/>
          <p:nvPr/>
        </p:nvSpPr>
        <p:spPr>
          <a:xfrm>
            <a:off x="6477120" y="59436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0EC7</a:t>
            </a:r>
            <a:endParaRPr/>
          </a:p>
        </p:txBody>
      </p:sp>
      <p:sp>
        <p:nvSpPr>
          <p:cNvPr id="767" name="CustomShape 15"/>
          <p:cNvSpPr/>
          <p:nvPr/>
        </p:nvSpPr>
        <p:spPr>
          <a:xfrm>
            <a:off x="6477120" y="29257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FDE2</a:t>
            </a:r>
            <a:endParaRPr/>
          </a:p>
        </p:txBody>
      </p:sp>
      <p:sp>
        <p:nvSpPr>
          <p:cNvPr id="768" name="CustomShape 16"/>
          <p:cNvSpPr/>
          <p:nvPr/>
        </p:nvSpPr>
        <p:spPr>
          <a:xfrm>
            <a:off x="6477120" y="336060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FDE3</a:t>
            </a:r>
            <a:endParaRPr/>
          </a:p>
        </p:txBody>
      </p:sp>
      <p:sp>
        <p:nvSpPr>
          <p:cNvPr id="769" name="CustomShape 17"/>
          <p:cNvSpPr/>
          <p:nvPr/>
        </p:nvSpPr>
        <p:spPr>
          <a:xfrm>
            <a:off x="6477120" y="46483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0EC4</a:t>
            </a:r>
            <a:endParaRPr/>
          </a:p>
        </p:txBody>
      </p:sp>
      <p:sp>
        <p:nvSpPr>
          <p:cNvPr id="770" name="CustomShape 18"/>
          <p:cNvSpPr/>
          <p:nvPr/>
        </p:nvSpPr>
        <p:spPr>
          <a:xfrm>
            <a:off x="6477120" y="50832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0EC5</a:t>
            </a:r>
            <a:endParaRPr/>
          </a:p>
        </p:txBody>
      </p:sp>
      <p:sp>
        <p:nvSpPr>
          <p:cNvPr id="771" name="CustomShape 19"/>
          <p:cNvSpPr/>
          <p:nvPr/>
        </p:nvSpPr>
        <p:spPr>
          <a:xfrm>
            <a:off x="6477120" y="55180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0EC6</a:t>
            </a:r>
            <a:endParaRPr/>
          </a:p>
        </p:txBody>
      </p:sp>
      <p:sp>
        <p:nvSpPr>
          <p:cNvPr id="772" name="Line 20"/>
          <p:cNvSpPr/>
          <p:nvPr/>
        </p:nvSpPr>
        <p:spPr>
          <a:xfrm>
            <a:off x="7035840" y="3876840"/>
            <a:ext cx="1440" cy="695160"/>
          </a:xfrm>
          <a:prstGeom prst="line">
            <a:avLst/>
          </a:prstGeom>
          <a:ln w="12600">
            <a:solidFill>
              <a:srgbClr val="000000"/>
            </a:solidFill>
            <a:custDash>
              <a:ds d="100000" sp="100000"/>
            </a:custDash>
            <a:miter/>
          </a:ln>
        </p:spPr>
      </p:sp>
      <p:sp>
        <p:nvSpPr>
          <p:cNvPr id="773" name="CustomShape 21"/>
          <p:cNvSpPr/>
          <p:nvPr/>
        </p:nvSpPr>
        <p:spPr>
          <a:xfrm>
            <a:off x="5715000" y="2041560"/>
            <a:ext cx="685800" cy="39888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sz="2000" i="1">
                <a:solidFill>
                  <a:srgbClr val="1F497D"/>
                </a:solidFill>
                <a:latin typeface="Tahoma"/>
              </a:rPr>
              <a:t>ptr</a:t>
            </a:r>
            <a:endParaRPr/>
          </a:p>
        </p:txBody>
      </p:sp>
      <p:sp>
        <p:nvSpPr>
          <p:cNvPr id="774" name="CustomShape 22"/>
          <p:cNvSpPr/>
          <p:nvPr/>
        </p:nvSpPr>
        <p:spPr>
          <a:xfrm>
            <a:off x="7624800" y="2057400"/>
            <a:ext cx="914400" cy="380880"/>
          </a:xfrm>
          <a:prstGeom prst="rect">
            <a:avLst/>
          </a:prstGeom>
          <a:noFill/>
          <a:ln>
            <a:noFill/>
          </a:ln>
        </p:spPr>
        <p:style>
          <a:lnRef idx="0">
            <a:scrgbClr r="0" g="0" b="0"/>
          </a:lnRef>
          <a:fillRef idx="0">
            <a:scrgbClr r="0" g="0" b="0"/>
          </a:fillRef>
          <a:effectRef idx="0">
            <a:scrgbClr r="0" g="0" b="0"/>
          </a:effectRef>
          <a:fontRef idx="minor"/>
        </p:style>
      </p:sp>
      <p:sp>
        <p:nvSpPr>
          <p:cNvPr id="775" name="CustomShape 23"/>
          <p:cNvSpPr/>
          <p:nvPr/>
        </p:nvSpPr>
        <p:spPr>
          <a:xfrm>
            <a:off x="990720" y="1981080"/>
            <a:ext cx="3886200" cy="2667240"/>
          </a:xfrm>
          <a:prstGeom prst="rect">
            <a:avLst/>
          </a:prstGeom>
          <a:noFill/>
          <a:ln>
            <a:noFill/>
          </a:ln>
        </p:spPr>
        <p:style>
          <a:lnRef idx="0">
            <a:scrgbClr r="0" g="0" b="0"/>
          </a:lnRef>
          <a:fillRef idx="0">
            <a:scrgbClr r="0" g="0" b="0"/>
          </a:fillRef>
          <a:effectRef idx="0">
            <a:scrgbClr r="0" g="0" b="0"/>
          </a:effectRef>
          <a:fontRef idx="minor"/>
        </p:style>
        <p:txBody>
          <a:bodyPr lIns="0" tIns="46080" rIns="0" bIns="46080"/>
          <a:lstStyle/>
          <a:p>
            <a:pPr>
              <a:lnSpc>
                <a:spcPct val="130000"/>
              </a:lnSpc>
            </a:pPr>
            <a:r>
              <a:rPr lang="en-US" sz="2000" b="1">
                <a:solidFill>
                  <a:srgbClr val="1F497D"/>
                </a:solidFill>
                <a:latin typeface="Courier New"/>
              </a:rPr>
              <a:t>int *ptr;</a:t>
            </a:r>
            <a:endParaRPr/>
          </a:p>
          <a:p>
            <a:pPr>
              <a:lnSpc>
                <a:spcPct val="130000"/>
              </a:lnSpc>
            </a:pPr>
            <a:r>
              <a:rPr lang="en-US" sz="2000" b="1">
                <a:solidFill>
                  <a:srgbClr val="1F497D"/>
                </a:solidFill>
                <a:latin typeface="Courier New"/>
              </a:rPr>
              <a:t>ptr = new int;</a:t>
            </a:r>
            <a:endParaRPr/>
          </a:p>
          <a:p>
            <a:pPr>
              <a:lnSpc>
                <a:spcPct val="130000"/>
              </a:lnSpc>
            </a:pPr>
            <a:r>
              <a:rPr lang="en-US" sz="2000" b="1">
                <a:solidFill>
                  <a:srgbClr val="1F497D"/>
                </a:solidFill>
                <a:latin typeface="Courier New"/>
              </a:rPr>
              <a:t>*ptr = 22;</a:t>
            </a:r>
            <a:endParaRPr/>
          </a:p>
          <a:p>
            <a:pPr>
              <a:lnSpc>
                <a:spcPct val="130000"/>
              </a:lnSpc>
            </a:pPr>
            <a:r>
              <a:rPr lang="en-US" sz="2000" b="1">
                <a:solidFill>
                  <a:srgbClr val="1F497D"/>
                </a:solidFill>
                <a:latin typeface="Courier New"/>
              </a:rPr>
              <a:t>cout &lt;&lt; *ptr &lt;&lt; endl;</a:t>
            </a:r>
            <a:endParaRPr/>
          </a:p>
          <a:p>
            <a:pPr>
              <a:lnSpc>
                <a:spcPct val="130000"/>
              </a:lnSpc>
            </a:pPr>
            <a:r>
              <a:rPr lang="en-US" sz="2000" b="1">
                <a:solidFill>
                  <a:srgbClr val="1F497D"/>
                </a:solidFill>
                <a:latin typeface="Courier New"/>
              </a:rPr>
              <a:t>delete ptr;</a:t>
            </a:r>
            <a:endParaRPr/>
          </a:p>
          <a:p>
            <a:pPr>
              <a:lnSpc>
                <a:spcPct val="130000"/>
              </a:lnSpc>
            </a:pPr>
            <a:r>
              <a:rPr lang="en-US" sz="2000" b="1">
                <a:solidFill>
                  <a:srgbClr val="1F497D"/>
                </a:solidFill>
                <a:latin typeface="Courier New"/>
              </a:rPr>
              <a:t>ptr = NULL;</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Classes</a:t>
            </a:r>
            <a:endParaRPr/>
          </a:p>
        </p:txBody>
      </p:sp>
      <p:sp>
        <p:nvSpPr>
          <p:cNvPr id="505"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80000"/>
              </a:lnSpc>
              <a:buSzPct val="80000"/>
              <a:buFont typeface="Wingdings 2" charset="2"/>
              <a:buChar char=""/>
            </a:pPr>
            <a:r>
              <a:rPr lang="en-IN" sz="2600" strike="noStrike">
                <a:solidFill>
                  <a:srgbClr val="000000"/>
                </a:solidFill>
                <a:latin typeface="Gill Sans MT"/>
                <a:ea typeface="DejaVu Sans"/>
              </a:rPr>
              <a:t>A class is a way to bind the data &amp; its associated functions together. </a:t>
            </a:r>
            <a:endParaRPr/>
          </a:p>
          <a:p>
            <a:pPr>
              <a:lnSpc>
                <a:spcPct val="80000"/>
              </a:lnSpc>
              <a:buSzPct val="80000"/>
              <a:buFont typeface="Wingdings 2" charset="2"/>
              <a:buChar char=""/>
            </a:pPr>
            <a:r>
              <a:rPr lang="en-IN" sz="2600" strike="noStrike">
                <a:solidFill>
                  <a:srgbClr val="000000"/>
                </a:solidFill>
                <a:latin typeface="Gill Sans MT"/>
                <a:ea typeface="DejaVu Sans"/>
              </a:rPr>
              <a:t>It allows the data &amp; function to be hidden ,if necessary ,from external use. </a:t>
            </a:r>
            <a:endParaRPr/>
          </a:p>
          <a:p>
            <a:pPr>
              <a:lnSpc>
                <a:spcPct val="80000"/>
              </a:lnSpc>
              <a:buSzPct val="80000"/>
              <a:buFont typeface="Wingdings 2" charset="2"/>
              <a:buChar char=""/>
            </a:pPr>
            <a:r>
              <a:rPr lang="en-IN" sz="2600" strike="noStrike">
                <a:solidFill>
                  <a:srgbClr val="000000"/>
                </a:solidFill>
                <a:latin typeface="Gill Sans MT"/>
                <a:ea typeface="DejaVu Sans"/>
              </a:rPr>
              <a:t>Generally a class specification has two parts :</a:t>
            </a:r>
            <a:endParaRPr/>
          </a:p>
          <a:p>
            <a:pPr>
              <a:lnSpc>
                <a:spcPct val="80000"/>
              </a:lnSpc>
            </a:pPr>
            <a:endParaRPr/>
          </a:p>
          <a:p>
            <a:pPr>
              <a:lnSpc>
                <a:spcPct val="80000"/>
              </a:lnSpc>
            </a:pPr>
            <a:r>
              <a:rPr lang="en-IN" sz="2600" strike="noStrike">
                <a:solidFill>
                  <a:srgbClr val="C00000"/>
                </a:solidFill>
                <a:latin typeface="Gill Sans MT"/>
                <a:ea typeface="DejaVu Sans"/>
              </a:rPr>
              <a:t>1.Class Declaration – it describes the type &amp; scope of its members.</a:t>
            </a:r>
            <a:endParaRPr/>
          </a:p>
          <a:p>
            <a:pPr>
              <a:lnSpc>
                <a:spcPct val="80000"/>
              </a:lnSpc>
            </a:pPr>
            <a:endParaRPr/>
          </a:p>
          <a:p>
            <a:pPr>
              <a:lnSpc>
                <a:spcPct val="80000"/>
              </a:lnSpc>
            </a:pPr>
            <a:r>
              <a:rPr lang="en-IN" sz="2600" strike="noStrike">
                <a:solidFill>
                  <a:srgbClr val="C00000"/>
                </a:solidFill>
                <a:latin typeface="Gill Sans MT"/>
                <a:ea typeface="DejaVu Sans"/>
              </a:rPr>
              <a:t>2.Class function definition – it describes how the class function are  implemented.</a:t>
            </a:r>
            <a:endParaRPr/>
          </a:p>
          <a:p>
            <a:pPr>
              <a:lnSpc>
                <a:spcPct val="8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6" name="CustomShape 1"/>
          <p:cNvSpPr/>
          <p:nvPr/>
        </p:nvSpPr>
        <p:spPr>
          <a:xfrm>
            <a:off x="1828800" y="324000"/>
            <a:ext cx="6629400" cy="11239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en-US" sz="4400">
                <a:solidFill>
                  <a:srgbClr val="1F497D"/>
                </a:solidFill>
                <a:latin typeface="Tahoma"/>
              </a:rPr>
              <a:t>Example (Cont ..)</a:t>
            </a:r>
            <a:endParaRPr/>
          </a:p>
        </p:txBody>
      </p:sp>
      <p:sp>
        <p:nvSpPr>
          <p:cNvPr id="777" name="CustomShape 2"/>
          <p:cNvSpPr/>
          <p:nvPr/>
        </p:nvSpPr>
        <p:spPr>
          <a:xfrm>
            <a:off x="990720" y="1981080"/>
            <a:ext cx="3886200" cy="2667240"/>
          </a:xfrm>
          <a:prstGeom prst="rect">
            <a:avLst/>
          </a:prstGeom>
          <a:noFill/>
          <a:ln>
            <a:noFill/>
          </a:ln>
        </p:spPr>
        <p:style>
          <a:lnRef idx="0">
            <a:scrgbClr r="0" g="0" b="0"/>
          </a:lnRef>
          <a:fillRef idx="0">
            <a:scrgbClr r="0" g="0" b="0"/>
          </a:fillRef>
          <a:effectRef idx="0">
            <a:scrgbClr r="0" g="0" b="0"/>
          </a:effectRef>
          <a:fontRef idx="minor"/>
        </p:style>
        <p:txBody>
          <a:bodyPr lIns="0" tIns="46080" rIns="0" bIns="46080"/>
          <a:lstStyle/>
          <a:p>
            <a:pPr>
              <a:lnSpc>
                <a:spcPct val="130000"/>
              </a:lnSpc>
            </a:pPr>
            <a:r>
              <a:rPr lang="en-US" sz="2000" b="1">
                <a:solidFill>
                  <a:srgbClr val="1F497D"/>
                </a:solidFill>
                <a:latin typeface="Courier New"/>
              </a:rPr>
              <a:t>int *ptr;</a:t>
            </a:r>
            <a:endParaRPr/>
          </a:p>
          <a:p>
            <a:pPr>
              <a:lnSpc>
                <a:spcPct val="130000"/>
              </a:lnSpc>
            </a:pPr>
            <a:r>
              <a:rPr lang="en-US" sz="2000" b="1">
                <a:solidFill>
                  <a:srgbClr val="1F497D"/>
                </a:solidFill>
                <a:latin typeface="Courier New"/>
              </a:rPr>
              <a:t>ptr = new int;</a:t>
            </a:r>
            <a:endParaRPr/>
          </a:p>
          <a:p>
            <a:pPr>
              <a:lnSpc>
                <a:spcPct val="130000"/>
              </a:lnSpc>
            </a:pPr>
            <a:r>
              <a:rPr lang="en-US" sz="2000" b="1">
                <a:solidFill>
                  <a:srgbClr val="1F497D"/>
                </a:solidFill>
                <a:latin typeface="Courier New"/>
              </a:rPr>
              <a:t>*ptr = 22;</a:t>
            </a:r>
            <a:endParaRPr/>
          </a:p>
          <a:p>
            <a:pPr>
              <a:lnSpc>
                <a:spcPct val="130000"/>
              </a:lnSpc>
            </a:pPr>
            <a:r>
              <a:rPr lang="en-US" sz="2000" b="1">
                <a:solidFill>
                  <a:srgbClr val="1F497D"/>
                </a:solidFill>
                <a:latin typeface="Courier New"/>
              </a:rPr>
              <a:t>cout &lt;&lt; *ptr &lt;&lt; endl;</a:t>
            </a:r>
            <a:endParaRPr/>
          </a:p>
          <a:p>
            <a:pPr>
              <a:lnSpc>
                <a:spcPct val="130000"/>
              </a:lnSpc>
            </a:pPr>
            <a:r>
              <a:rPr lang="en-US" sz="2000" b="1">
                <a:solidFill>
                  <a:srgbClr val="1F497D"/>
                </a:solidFill>
                <a:latin typeface="Courier New"/>
              </a:rPr>
              <a:t>delete ptr;</a:t>
            </a:r>
            <a:endParaRPr/>
          </a:p>
          <a:p>
            <a:pPr>
              <a:lnSpc>
                <a:spcPct val="130000"/>
              </a:lnSpc>
            </a:pPr>
            <a:r>
              <a:rPr lang="en-US" sz="2000" b="1">
                <a:solidFill>
                  <a:srgbClr val="1F497D"/>
                </a:solidFill>
                <a:latin typeface="Courier New"/>
              </a:rPr>
              <a:t>ptr = NULL;</a:t>
            </a:r>
            <a:endParaRPr/>
          </a:p>
        </p:txBody>
      </p:sp>
      <p:sp>
        <p:nvSpPr>
          <p:cNvPr id="778" name="CustomShape 3"/>
          <p:cNvSpPr/>
          <p:nvPr/>
        </p:nvSpPr>
        <p:spPr>
          <a:xfrm>
            <a:off x="304920" y="2590920"/>
            <a:ext cx="533160" cy="152280"/>
          </a:xfrm>
          <a:prstGeom prst="rightArrow">
            <a:avLst>
              <a:gd name="adj1" fmla="val 16200"/>
              <a:gd name="adj2" fmla="val 5400"/>
            </a:avLst>
          </a:prstGeom>
          <a:solidFill>
            <a:srgbClr val="4F81BD"/>
          </a:solidFill>
          <a:ln w="12600">
            <a:solidFill>
              <a:srgbClr val="000000"/>
            </a:solidFill>
            <a:miter/>
          </a:ln>
        </p:spPr>
        <p:style>
          <a:lnRef idx="0">
            <a:scrgbClr r="0" g="0" b="0"/>
          </a:lnRef>
          <a:fillRef idx="0">
            <a:scrgbClr r="0" g="0" b="0"/>
          </a:fillRef>
          <a:effectRef idx="0">
            <a:scrgbClr r="0" g="0" b="0"/>
          </a:effectRef>
          <a:fontRef idx="minor"/>
        </p:style>
      </p:sp>
      <p:sp>
        <p:nvSpPr>
          <p:cNvPr id="779" name="CustomShape 4"/>
          <p:cNvSpPr/>
          <p:nvPr/>
        </p:nvSpPr>
        <p:spPr>
          <a:xfrm>
            <a:off x="7499520" y="24922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80" name="CustomShape 5"/>
          <p:cNvSpPr/>
          <p:nvPr/>
        </p:nvSpPr>
        <p:spPr>
          <a:xfrm>
            <a:off x="7499520" y="20574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0EC4</a:t>
            </a:r>
            <a:endParaRPr/>
          </a:p>
        </p:txBody>
      </p:sp>
      <p:sp>
        <p:nvSpPr>
          <p:cNvPr id="781" name="CustomShape 6"/>
          <p:cNvSpPr/>
          <p:nvPr/>
        </p:nvSpPr>
        <p:spPr>
          <a:xfrm>
            <a:off x="7499520" y="59436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82" name="CustomShape 7"/>
          <p:cNvSpPr/>
          <p:nvPr/>
        </p:nvSpPr>
        <p:spPr>
          <a:xfrm>
            <a:off x="7499520" y="29257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83" name="CustomShape 8"/>
          <p:cNvSpPr/>
          <p:nvPr/>
        </p:nvSpPr>
        <p:spPr>
          <a:xfrm>
            <a:off x="7499520" y="336060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84" name="CustomShape 9"/>
          <p:cNvSpPr/>
          <p:nvPr/>
        </p:nvSpPr>
        <p:spPr>
          <a:xfrm>
            <a:off x="7499520" y="46483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85" name="CustomShape 10"/>
          <p:cNvSpPr/>
          <p:nvPr/>
        </p:nvSpPr>
        <p:spPr>
          <a:xfrm>
            <a:off x="7499520" y="50832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86" name="CustomShape 11"/>
          <p:cNvSpPr/>
          <p:nvPr/>
        </p:nvSpPr>
        <p:spPr>
          <a:xfrm>
            <a:off x="7499520" y="55180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787" name="Line 12"/>
          <p:cNvSpPr/>
          <p:nvPr/>
        </p:nvSpPr>
        <p:spPr>
          <a:xfrm>
            <a:off x="8151840" y="3876840"/>
            <a:ext cx="1440" cy="695160"/>
          </a:xfrm>
          <a:prstGeom prst="line">
            <a:avLst/>
          </a:prstGeom>
          <a:ln w="12600">
            <a:solidFill>
              <a:srgbClr val="000000"/>
            </a:solidFill>
            <a:custDash>
              <a:ds d="100000" sp="100000"/>
            </a:custDash>
            <a:miter/>
          </a:ln>
        </p:spPr>
      </p:sp>
      <p:sp>
        <p:nvSpPr>
          <p:cNvPr id="788" name="CustomShape 13"/>
          <p:cNvSpPr/>
          <p:nvPr/>
        </p:nvSpPr>
        <p:spPr>
          <a:xfrm>
            <a:off x="6477120" y="24922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FDE1</a:t>
            </a:r>
            <a:endParaRPr/>
          </a:p>
        </p:txBody>
      </p:sp>
      <p:sp>
        <p:nvSpPr>
          <p:cNvPr id="789" name="CustomShape 14"/>
          <p:cNvSpPr/>
          <p:nvPr/>
        </p:nvSpPr>
        <p:spPr>
          <a:xfrm>
            <a:off x="6477120" y="20574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FDE0</a:t>
            </a:r>
            <a:endParaRPr/>
          </a:p>
        </p:txBody>
      </p:sp>
      <p:sp>
        <p:nvSpPr>
          <p:cNvPr id="790" name="CustomShape 15"/>
          <p:cNvSpPr/>
          <p:nvPr/>
        </p:nvSpPr>
        <p:spPr>
          <a:xfrm>
            <a:off x="6477120" y="59436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0EC7</a:t>
            </a:r>
            <a:endParaRPr/>
          </a:p>
        </p:txBody>
      </p:sp>
      <p:sp>
        <p:nvSpPr>
          <p:cNvPr id="791" name="CustomShape 16"/>
          <p:cNvSpPr/>
          <p:nvPr/>
        </p:nvSpPr>
        <p:spPr>
          <a:xfrm>
            <a:off x="6477120" y="29257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FDE2</a:t>
            </a:r>
            <a:endParaRPr/>
          </a:p>
        </p:txBody>
      </p:sp>
      <p:sp>
        <p:nvSpPr>
          <p:cNvPr id="792" name="CustomShape 17"/>
          <p:cNvSpPr/>
          <p:nvPr/>
        </p:nvSpPr>
        <p:spPr>
          <a:xfrm>
            <a:off x="6477120" y="336060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FDE3</a:t>
            </a:r>
            <a:endParaRPr/>
          </a:p>
        </p:txBody>
      </p:sp>
      <p:sp>
        <p:nvSpPr>
          <p:cNvPr id="793" name="CustomShape 18"/>
          <p:cNvSpPr/>
          <p:nvPr/>
        </p:nvSpPr>
        <p:spPr>
          <a:xfrm>
            <a:off x="6477120" y="46483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0EC4</a:t>
            </a:r>
            <a:endParaRPr/>
          </a:p>
        </p:txBody>
      </p:sp>
      <p:sp>
        <p:nvSpPr>
          <p:cNvPr id="794" name="CustomShape 19"/>
          <p:cNvSpPr/>
          <p:nvPr/>
        </p:nvSpPr>
        <p:spPr>
          <a:xfrm>
            <a:off x="6477120" y="50832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0EC5</a:t>
            </a:r>
            <a:endParaRPr/>
          </a:p>
        </p:txBody>
      </p:sp>
      <p:sp>
        <p:nvSpPr>
          <p:cNvPr id="795" name="CustomShape 20"/>
          <p:cNvSpPr/>
          <p:nvPr/>
        </p:nvSpPr>
        <p:spPr>
          <a:xfrm>
            <a:off x="6477120" y="55180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0EC6</a:t>
            </a:r>
            <a:endParaRPr/>
          </a:p>
        </p:txBody>
      </p:sp>
      <p:sp>
        <p:nvSpPr>
          <p:cNvPr id="796" name="Line 21"/>
          <p:cNvSpPr/>
          <p:nvPr/>
        </p:nvSpPr>
        <p:spPr>
          <a:xfrm>
            <a:off x="7035840" y="3876840"/>
            <a:ext cx="1440" cy="695160"/>
          </a:xfrm>
          <a:prstGeom prst="line">
            <a:avLst/>
          </a:prstGeom>
          <a:ln w="12600">
            <a:solidFill>
              <a:srgbClr val="000000"/>
            </a:solidFill>
            <a:custDash>
              <a:ds d="100000" sp="100000"/>
            </a:custDash>
            <a:miter/>
          </a:ln>
        </p:spPr>
      </p:sp>
      <p:sp>
        <p:nvSpPr>
          <p:cNvPr id="797" name="CustomShape 22"/>
          <p:cNvSpPr/>
          <p:nvPr/>
        </p:nvSpPr>
        <p:spPr>
          <a:xfrm>
            <a:off x="5715000" y="2041560"/>
            <a:ext cx="685800" cy="39888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sz="2000" i="1">
                <a:solidFill>
                  <a:srgbClr val="1F497D"/>
                </a:solidFill>
                <a:latin typeface="Tahoma"/>
              </a:rPr>
              <a:t>ptr</a:t>
            </a:r>
            <a:endParaRPr/>
          </a:p>
        </p:txBody>
      </p:sp>
      <p:sp>
        <p:nvSpPr>
          <p:cNvPr id="798" name="CustomShape 23"/>
          <p:cNvSpPr/>
          <p:nvPr/>
        </p:nvSpPr>
        <p:spPr>
          <a:xfrm>
            <a:off x="7624800" y="2057400"/>
            <a:ext cx="914400" cy="380880"/>
          </a:xfrm>
          <a:prstGeom prst="rect">
            <a:avLst/>
          </a:prstGeom>
          <a:noFill/>
          <a:ln>
            <a:noFill/>
          </a:ln>
        </p:spPr>
        <p:style>
          <a:lnRef idx="0">
            <a:scrgbClr r="0" g="0" b="0"/>
          </a:lnRef>
          <a:fillRef idx="0">
            <a:scrgbClr r="0" g="0" b="0"/>
          </a:fillRef>
          <a:effectRef idx="0">
            <a:scrgbClr r="0" g="0" b="0"/>
          </a:effectRef>
          <a:fontRef idx="minor"/>
        </p:style>
      </p:sp>
      <p:sp>
        <p:nvSpPr>
          <p:cNvPr id="799" name="Line 24"/>
          <p:cNvSpPr/>
          <p:nvPr/>
        </p:nvSpPr>
        <p:spPr>
          <a:xfrm flipH="1">
            <a:off x="8378640" y="2287080"/>
            <a:ext cx="458280" cy="0"/>
          </a:xfrm>
          <a:prstGeom prst="line">
            <a:avLst/>
          </a:prstGeom>
          <a:ln w="12600">
            <a:solidFill>
              <a:srgbClr val="000000"/>
            </a:solidFill>
            <a:custDash>
              <a:ds d="800000" sp="300000"/>
            </a:custDash>
            <a:miter/>
          </a:ln>
        </p:spPr>
      </p:sp>
      <p:sp>
        <p:nvSpPr>
          <p:cNvPr id="800" name="Line 25"/>
          <p:cNvSpPr/>
          <p:nvPr/>
        </p:nvSpPr>
        <p:spPr>
          <a:xfrm flipV="1">
            <a:off x="8837640" y="1904760"/>
            <a:ext cx="0" cy="381960"/>
          </a:xfrm>
          <a:prstGeom prst="line">
            <a:avLst/>
          </a:prstGeom>
          <a:ln w="12600">
            <a:solidFill>
              <a:srgbClr val="000000"/>
            </a:solidFill>
            <a:custDash>
              <a:ds d="800000" sp="300000"/>
            </a:custDash>
            <a:miter/>
          </a:ln>
        </p:spPr>
      </p:sp>
      <p:sp>
        <p:nvSpPr>
          <p:cNvPr id="801" name="Line 26"/>
          <p:cNvSpPr/>
          <p:nvPr/>
        </p:nvSpPr>
        <p:spPr>
          <a:xfrm>
            <a:off x="6248520" y="1906560"/>
            <a:ext cx="2587680" cy="0"/>
          </a:xfrm>
          <a:prstGeom prst="line">
            <a:avLst/>
          </a:prstGeom>
          <a:ln w="12600">
            <a:solidFill>
              <a:srgbClr val="000000"/>
            </a:solidFill>
            <a:custDash>
              <a:ds d="800000" sp="300000"/>
            </a:custDash>
            <a:miter/>
          </a:ln>
        </p:spPr>
      </p:sp>
      <p:sp>
        <p:nvSpPr>
          <p:cNvPr id="802" name="Line 27"/>
          <p:cNvSpPr/>
          <p:nvPr/>
        </p:nvSpPr>
        <p:spPr>
          <a:xfrm>
            <a:off x="6248520" y="1906560"/>
            <a:ext cx="0" cy="2966400"/>
          </a:xfrm>
          <a:prstGeom prst="line">
            <a:avLst/>
          </a:prstGeom>
          <a:ln w="12600">
            <a:solidFill>
              <a:srgbClr val="000000"/>
            </a:solidFill>
            <a:custDash>
              <a:ds d="800000" sp="300000"/>
            </a:custDash>
            <a:miter/>
          </a:ln>
        </p:spPr>
      </p:sp>
      <p:sp>
        <p:nvSpPr>
          <p:cNvPr id="803" name="Line 28"/>
          <p:cNvSpPr/>
          <p:nvPr/>
        </p:nvSpPr>
        <p:spPr>
          <a:xfrm>
            <a:off x="6248520" y="4875120"/>
            <a:ext cx="226440" cy="0"/>
          </a:xfrm>
          <a:prstGeom prst="line">
            <a:avLst/>
          </a:prstGeom>
          <a:ln w="12600">
            <a:solidFill>
              <a:srgbClr val="000000"/>
            </a:solidFill>
            <a:custDash>
              <a:ds d="800000" sp="300000"/>
            </a:custDash>
            <a:miter/>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4" name="CustomShape 1"/>
          <p:cNvSpPr/>
          <p:nvPr/>
        </p:nvSpPr>
        <p:spPr>
          <a:xfrm>
            <a:off x="1828800" y="324000"/>
            <a:ext cx="6629400" cy="11239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en-US" sz="4400">
                <a:solidFill>
                  <a:srgbClr val="1F497D"/>
                </a:solidFill>
                <a:latin typeface="Tahoma"/>
              </a:rPr>
              <a:t>Example (Cont ..)</a:t>
            </a:r>
            <a:endParaRPr/>
          </a:p>
        </p:txBody>
      </p:sp>
      <p:sp>
        <p:nvSpPr>
          <p:cNvPr id="805" name="CustomShape 2"/>
          <p:cNvSpPr/>
          <p:nvPr/>
        </p:nvSpPr>
        <p:spPr>
          <a:xfrm>
            <a:off x="990720" y="1981080"/>
            <a:ext cx="3886200" cy="2667240"/>
          </a:xfrm>
          <a:prstGeom prst="rect">
            <a:avLst/>
          </a:prstGeom>
          <a:noFill/>
          <a:ln>
            <a:noFill/>
          </a:ln>
        </p:spPr>
        <p:style>
          <a:lnRef idx="0">
            <a:scrgbClr r="0" g="0" b="0"/>
          </a:lnRef>
          <a:fillRef idx="0">
            <a:scrgbClr r="0" g="0" b="0"/>
          </a:fillRef>
          <a:effectRef idx="0">
            <a:scrgbClr r="0" g="0" b="0"/>
          </a:effectRef>
          <a:fontRef idx="minor"/>
        </p:style>
        <p:txBody>
          <a:bodyPr lIns="0" tIns="46080" rIns="0" bIns="46080"/>
          <a:lstStyle/>
          <a:p>
            <a:pPr>
              <a:lnSpc>
                <a:spcPct val="130000"/>
              </a:lnSpc>
            </a:pPr>
            <a:r>
              <a:rPr lang="en-US" sz="2000" b="1">
                <a:solidFill>
                  <a:srgbClr val="1F497D"/>
                </a:solidFill>
                <a:latin typeface="Courier New"/>
              </a:rPr>
              <a:t>int *ptr;</a:t>
            </a:r>
            <a:endParaRPr/>
          </a:p>
          <a:p>
            <a:pPr>
              <a:lnSpc>
                <a:spcPct val="130000"/>
              </a:lnSpc>
            </a:pPr>
            <a:r>
              <a:rPr lang="en-US" sz="2000" b="1">
                <a:solidFill>
                  <a:srgbClr val="1F497D"/>
                </a:solidFill>
                <a:latin typeface="Courier New"/>
              </a:rPr>
              <a:t>ptr = new int;</a:t>
            </a:r>
            <a:endParaRPr/>
          </a:p>
          <a:p>
            <a:pPr>
              <a:lnSpc>
                <a:spcPct val="130000"/>
              </a:lnSpc>
            </a:pPr>
            <a:r>
              <a:rPr lang="en-US" sz="2000" b="1">
                <a:solidFill>
                  <a:srgbClr val="1F497D"/>
                </a:solidFill>
                <a:latin typeface="Courier New"/>
              </a:rPr>
              <a:t>*ptr = 22;</a:t>
            </a:r>
            <a:endParaRPr/>
          </a:p>
          <a:p>
            <a:pPr>
              <a:lnSpc>
                <a:spcPct val="130000"/>
              </a:lnSpc>
            </a:pPr>
            <a:r>
              <a:rPr lang="en-US" sz="2000" b="1">
                <a:solidFill>
                  <a:srgbClr val="1F497D"/>
                </a:solidFill>
                <a:latin typeface="Courier New"/>
              </a:rPr>
              <a:t>cout &lt;&lt; *ptr &lt;&lt; endl;</a:t>
            </a:r>
            <a:endParaRPr/>
          </a:p>
          <a:p>
            <a:pPr>
              <a:lnSpc>
                <a:spcPct val="130000"/>
              </a:lnSpc>
            </a:pPr>
            <a:r>
              <a:rPr lang="en-US" sz="2000" b="1">
                <a:solidFill>
                  <a:srgbClr val="1F497D"/>
                </a:solidFill>
                <a:latin typeface="Courier New"/>
              </a:rPr>
              <a:t>delete ptr;</a:t>
            </a:r>
            <a:endParaRPr/>
          </a:p>
          <a:p>
            <a:pPr>
              <a:lnSpc>
                <a:spcPct val="130000"/>
              </a:lnSpc>
            </a:pPr>
            <a:r>
              <a:rPr lang="en-US" sz="2000" b="1">
                <a:solidFill>
                  <a:srgbClr val="1F497D"/>
                </a:solidFill>
                <a:latin typeface="Courier New"/>
              </a:rPr>
              <a:t>ptr = NULL;</a:t>
            </a:r>
            <a:endParaRPr/>
          </a:p>
        </p:txBody>
      </p:sp>
      <p:sp>
        <p:nvSpPr>
          <p:cNvPr id="806" name="CustomShape 3"/>
          <p:cNvSpPr/>
          <p:nvPr/>
        </p:nvSpPr>
        <p:spPr>
          <a:xfrm>
            <a:off x="304920" y="2971800"/>
            <a:ext cx="533160" cy="152280"/>
          </a:xfrm>
          <a:prstGeom prst="rightArrow">
            <a:avLst>
              <a:gd name="adj1" fmla="val 16200"/>
              <a:gd name="adj2" fmla="val 5400"/>
            </a:avLst>
          </a:prstGeom>
          <a:solidFill>
            <a:srgbClr val="4F81BD"/>
          </a:solidFill>
          <a:ln w="12600">
            <a:solidFill>
              <a:srgbClr val="000000"/>
            </a:solidFill>
            <a:miter/>
          </a:ln>
        </p:spPr>
        <p:style>
          <a:lnRef idx="0">
            <a:scrgbClr r="0" g="0" b="0"/>
          </a:lnRef>
          <a:fillRef idx="0">
            <a:scrgbClr r="0" g="0" b="0"/>
          </a:fillRef>
          <a:effectRef idx="0">
            <a:scrgbClr r="0" g="0" b="0"/>
          </a:effectRef>
          <a:fontRef idx="minor"/>
        </p:style>
      </p:sp>
      <p:sp>
        <p:nvSpPr>
          <p:cNvPr id="807" name="CustomShape 4"/>
          <p:cNvSpPr/>
          <p:nvPr/>
        </p:nvSpPr>
        <p:spPr>
          <a:xfrm>
            <a:off x="7499520" y="24922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08" name="CustomShape 5"/>
          <p:cNvSpPr/>
          <p:nvPr/>
        </p:nvSpPr>
        <p:spPr>
          <a:xfrm>
            <a:off x="7499520" y="20574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0EC4</a:t>
            </a:r>
            <a:endParaRPr/>
          </a:p>
        </p:txBody>
      </p:sp>
      <p:sp>
        <p:nvSpPr>
          <p:cNvPr id="809" name="CustomShape 6"/>
          <p:cNvSpPr/>
          <p:nvPr/>
        </p:nvSpPr>
        <p:spPr>
          <a:xfrm>
            <a:off x="7499520" y="59436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10" name="CustomShape 7"/>
          <p:cNvSpPr/>
          <p:nvPr/>
        </p:nvSpPr>
        <p:spPr>
          <a:xfrm>
            <a:off x="7499520" y="29257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11" name="CustomShape 8"/>
          <p:cNvSpPr/>
          <p:nvPr/>
        </p:nvSpPr>
        <p:spPr>
          <a:xfrm>
            <a:off x="7499520" y="336060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12" name="CustomShape 9"/>
          <p:cNvSpPr/>
          <p:nvPr/>
        </p:nvSpPr>
        <p:spPr>
          <a:xfrm>
            <a:off x="7499520" y="46483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22</a:t>
            </a:r>
            <a:endParaRPr/>
          </a:p>
        </p:txBody>
      </p:sp>
      <p:sp>
        <p:nvSpPr>
          <p:cNvPr id="813" name="CustomShape 10"/>
          <p:cNvSpPr/>
          <p:nvPr/>
        </p:nvSpPr>
        <p:spPr>
          <a:xfrm>
            <a:off x="7499520" y="50832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14" name="CustomShape 11"/>
          <p:cNvSpPr/>
          <p:nvPr/>
        </p:nvSpPr>
        <p:spPr>
          <a:xfrm>
            <a:off x="7499520" y="55180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15" name="Line 12"/>
          <p:cNvSpPr/>
          <p:nvPr/>
        </p:nvSpPr>
        <p:spPr>
          <a:xfrm>
            <a:off x="8151840" y="3876840"/>
            <a:ext cx="1440" cy="695160"/>
          </a:xfrm>
          <a:prstGeom prst="line">
            <a:avLst/>
          </a:prstGeom>
          <a:ln w="12600">
            <a:solidFill>
              <a:srgbClr val="000000"/>
            </a:solidFill>
            <a:custDash>
              <a:ds d="100000" sp="100000"/>
            </a:custDash>
            <a:miter/>
          </a:ln>
        </p:spPr>
      </p:sp>
      <p:sp>
        <p:nvSpPr>
          <p:cNvPr id="816" name="CustomShape 13"/>
          <p:cNvSpPr/>
          <p:nvPr/>
        </p:nvSpPr>
        <p:spPr>
          <a:xfrm>
            <a:off x="6477120" y="24922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FDE1</a:t>
            </a:r>
            <a:endParaRPr/>
          </a:p>
        </p:txBody>
      </p:sp>
      <p:sp>
        <p:nvSpPr>
          <p:cNvPr id="817" name="CustomShape 14"/>
          <p:cNvSpPr/>
          <p:nvPr/>
        </p:nvSpPr>
        <p:spPr>
          <a:xfrm>
            <a:off x="6477120" y="20574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FDE0</a:t>
            </a:r>
            <a:endParaRPr/>
          </a:p>
        </p:txBody>
      </p:sp>
      <p:sp>
        <p:nvSpPr>
          <p:cNvPr id="818" name="CustomShape 15"/>
          <p:cNvSpPr/>
          <p:nvPr/>
        </p:nvSpPr>
        <p:spPr>
          <a:xfrm>
            <a:off x="6477120" y="59436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0EC7</a:t>
            </a:r>
            <a:endParaRPr/>
          </a:p>
        </p:txBody>
      </p:sp>
      <p:sp>
        <p:nvSpPr>
          <p:cNvPr id="819" name="CustomShape 16"/>
          <p:cNvSpPr/>
          <p:nvPr/>
        </p:nvSpPr>
        <p:spPr>
          <a:xfrm>
            <a:off x="6477120" y="29257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FDE2</a:t>
            </a:r>
            <a:endParaRPr/>
          </a:p>
        </p:txBody>
      </p:sp>
      <p:sp>
        <p:nvSpPr>
          <p:cNvPr id="820" name="CustomShape 17"/>
          <p:cNvSpPr/>
          <p:nvPr/>
        </p:nvSpPr>
        <p:spPr>
          <a:xfrm>
            <a:off x="6477120" y="336060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FDE3</a:t>
            </a:r>
            <a:endParaRPr/>
          </a:p>
        </p:txBody>
      </p:sp>
      <p:sp>
        <p:nvSpPr>
          <p:cNvPr id="821" name="CustomShape 18"/>
          <p:cNvSpPr/>
          <p:nvPr/>
        </p:nvSpPr>
        <p:spPr>
          <a:xfrm>
            <a:off x="6477120" y="46483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0EC4</a:t>
            </a:r>
            <a:endParaRPr/>
          </a:p>
        </p:txBody>
      </p:sp>
      <p:sp>
        <p:nvSpPr>
          <p:cNvPr id="822" name="CustomShape 19"/>
          <p:cNvSpPr/>
          <p:nvPr/>
        </p:nvSpPr>
        <p:spPr>
          <a:xfrm>
            <a:off x="6477120" y="50832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0EC5</a:t>
            </a:r>
            <a:endParaRPr/>
          </a:p>
        </p:txBody>
      </p:sp>
      <p:sp>
        <p:nvSpPr>
          <p:cNvPr id="823" name="CustomShape 20"/>
          <p:cNvSpPr/>
          <p:nvPr/>
        </p:nvSpPr>
        <p:spPr>
          <a:xfrm>
            <a:off x="6477120" y="55180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0EC6</a:t>
            </a:r>
            <a:endParaRPr/>
          </a:p>
        </p:txBody>
      </p:sp>
      <p:sp>
        <p:nvSpPr>
          <p:cNvPr id="824" name="Line 21"/>
          <p:cNvSpPr/>
          <p:nvPr/>
        </p:nvSpPr>
        <p:spPr>
          <a:xfrm>
            <a:off x="7035840" y="3876840"/>
            <a:ext cx="1440" cy="695160"/>
          </a:xfrm>
          <a:prstGeom prst="line">
            <a:avLst/>
          </a:prstGeom>
          <a:ln w="12600">
            <a:solidFill>
              <a:srgbClr val="000000"/>
            </a:solidFill>
            <a:custDash>
              <a:ds d="100000" sp="100000"/>
            </a:custDash>
            <a:miter/>
          </a:ln>
        </p:spPr>
      </p:sp>
      <p:sp>
        <p:nvSpPr>
          <p:cNvPr id="825" name="CustomShape 22"/>
          <p:cNvSpPr/>
          <p:nvPr/>
        </p:nvSpPr>
        <p:spPr>
          <a:xfrm>
            <a:off x="5715000" y="2041560"/>
            <a:ext cx="685800" cy="39888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sz="2000" i="1">
                <a:solidFill>
                  <a:srgbClr val="1F497D"/>
                </a:solidFill>
                <a:latin typeface="Tahoma"/>
              </a:rPr>
              <a:t>ptr</a:t>
            </a:r>
            <a:endParaRPr/>
          </a:p>
        </p:txBody>
      </p:sp>
      <p:sp>
        <p:nvSpPr>
          <p:cNvPr id="826" name="CustomShape 23"/>
          <p:cNvSpPr/>
          <p:nvPr/>
        </p:nvSpPr>
        <p:spPr>
          <a:xfrm>
            <a:off x="7624800" y="2057400"/>
            <a:ext cx="914400" cy="380880"/>
          </a:xfrm>
          <a:prstGeom prst="rect">
            <a:avLst/>
          </a:prstGeom>
          <a:noFill/>
          <a:ln>
            <a:noFill/>
          </a:ln>
        </p:spPr>
        <p:style>
          <a:lnRef idx="0">
            <a:scrgbClr r="0" g="0" b="0"/>
          </a:lnRef>
          <a:fillRef idx="0">
            <a:scrgbClr r="0" g="0" b="0"/>
          </a:fillRef>
          <a:effectRef idx="0">
            <a:scrgbClr r="0" g="0" b="0"/>
          </a:effectRef>
          <a:fontRef idx="minor"/>
        </p:style>
      </p:sp>
      <p:sp>
        <p:nvSpPr>
          <p:cNvPr id="827" name="Line 24"/>
          <p:cNvSpPr/>
          <p:nvPr/>
        </p:nvSpPr>
        <p:spPr>
          <a:xfrm flipH="1">
            <a:off x="8378640" y="2287080"/>
            <a:ext cx="458280" cy="0"/>
          </a:xfrm>
          <a:prstGeom prst="line">
            <a:avLst/>
          </a:prstGeom>
          <a:ln w="12600">
            <a:solidFill>
              <a:srgbClr val="000000"/>
            </a:solidFill>
            <a:custDash>
              <a:ds d="800000" sp="300000"/>
            </a:custDash>
            <a:miter/>
          </a:ln>
        </p:spPr>
      </p:sp>
      <p:sp>
        <p:nvSpPr>
          <p:cNvPr id="828" name="Line 25"/>
          <p:cNvSpPr/>
          <p:nvPr/>
        </p:nvSpPr>
        <p:spPr>
          <a:xfrm flipV="1">
            <a:off x="8837640" y="1904760"/>
            <a:ext cx="0" cy="381960"/>
          </a:xfrm>
          <a:prstGeom prst="line">
            <a:avLst/>
          </a:prstGeom>
          <a:ln w="12600">
            <a:solidFill>
              <a:srgbClr val="000000"/>
            </a:solidFill>
            <a:custDash>
              <a:ds d="800000" sp="300000"/>
            </a:custDash>
            <a:miter/>
          </a:ln>
        </p:spPr>
      </p:sp>
      <p:sp>
        <p:nvSpPr>
          <p:cNvPr id="829" name="Line 26"/>
          <p:cNvSpPr/>
          <p:nvPr/>
        </p:nvSpPr>
        <p:spPr>
          <a:xfrm>
            <a:off x="6248520" y="1906560"/>
            <a:ext cx="2587680" cy="0"/>
          </a:xfrm>
          <a:prstGeom prst="line">
            <a:avLst/>
          </a:prstGeom>
          <a:ln w="12600">
            <a:solidFill>
              <a:srgbClr val="000000"/>
            </a:solidFill>
            <a:custDash>
              <a:ds d="800000" sp="300000"/>
            </a:custDash>
            <a:miter/>
          </a:ln>
        </p:spPr>
      </p:sp>
      <p:sp>
        <p:nvSpPr>
          <p:cNvPr id="830" name="Line 27"/>
          <p:cNvSpPr/>
          <p:nvPr/>
        </p:nvSpPr>
        <p:spPr>
          <a:xfrm>
            <a:off x="6248520" y="1906560"/>
            <a:ext cx="0" cy="2966400"/>
          </a:xfrm>
          <a:prstGeom prst="line">
            <a:avLst/>
          </a:prstGeom>
          <a:ln w="12600">
            <a:solidFill>
              <a:srgbClr val="000000"/>
            </a:solidFill>
            <a:custDash>
              <a:ds d="800000" sp="300000"/>
            </a:custDash>
            <a:miter/>
          </a:ln>
        </p:spPr>
      </p:sp>
      <p:sp>
        <p:nvSpPr>
          <p:cNvPr id="831" name="Line 28"/>
          <p:cNvSpPr/>
          <p:nvPr/>
        </p:nvSpPr>
        <p:spPr>
          <a:xfrm>
            <a:off x="6248520" y="4875120"/>
            <a:ext cx="226440" cy="0"/>
          </a:xfrm>
          <a:prstGeom prst="line">
            <a:avLst/>
          </a:prstGeom>
          <a:ln w="12600">
            <a:solidFill>
              <a:srgbClr val="000000"/>
            </a:solidFill>
            <a:custDash>
              <a:ds d="800000" sp="300000"/>
            </a:custDash>
            <a:miter/>
            <a:tailEnd type="triangle" w="med" len="med"/>
          </a:ln>
        </p:spPr>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2" name="CustomShape 1"/>
          <p:cNvSpPr/>
          <p:nvPr/>
        </p:nvSpPr>
        <p:spPr>
          <a:xfrm>
            <a:off x="1828800" y="324000"/>
            <a:ext cx="6629400" cy="11239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en-US" sz="4400">
                <a:solidFill>
                  <a:srgbClr val="1F497D"/>
                </a:solidFill>
                <a:latin typeface="Tahoma"/>
              </a:rPr>
              <a:t>Example (Cont ..)</a:t>
            </a:r>
            <a:endParaRPr/>
          </a:p>
        </p:txBody>
      </p:sp>
      <p:sp>
        <p:nvSpPr>
          <p:cNvPr id="833" name="CustomShape 2"/>
          <p:cNvSpPr/>
          <p:nvPr/>
        </p:nvSpPr>
        <p:spPr>
          <a:xfrm>
            <a:off x="990720" y="1981080"/>
            <a:ext cx="3886200" cy="2667240"/>
          </a:xfrm>
          <a:prstGeom prst="rect">
            <a:avLst/>
          </a:prstGeom>
          <a:noFill/>
          <a:ln>
            <a:noFill/>
          </a:ln>
        </p:spPr>
        <p:style>
          <a:lnRef idx="0">
            <a:scrgbClr r="0" g="0" b="0"/>
          </a:lnRef>
          <a:fillRef idx="0">
            <a:scrgbClr r="0" g="0" b="0"/>
          </a:fillRef>
          <a:effectRef idx="0">
            <a:scrgbClr r="0" g="0" b="0"/>
          </a:effectRef>
          <a:fontRef idx="minor"/>
        </p:style>
        <p:txBody>
          <a:bodyPr lIns="0" tIns="46080" rIns="0" bIns="46080"/>
          <a:lstStyle/>
          <a:p>
            <a:pPr>
              <a:lnSpc>
                <a:spcPct val="130000"/>
              </a:lnSpc>
            </a:pPr>
            <a:r>
              <a:rPr lang="en-US" sz="2000" b="1">
                <a:solidFill>
                  <a:srgbClr val="1F497D"/>
                </a:solidFill>
                <a:latin typeface="Courier New"/>
              </a:rPr>
              <a:t>int *ptr;</a:t>
            </a:r>
            <a:endParaRPr/>
          </a:p>
          <a:p>
            <a:pPr>
              <a:lnSpc>
                <a:spcPct val="130000"/>
              </a:lnSpc>
            </a:pPr>
            <a:r>
              <a:rPr lang="en-US" sz="2000" b="1">
                <a:solidFill>
                  <a:srgbClr val="1F497D"/>
                </a:solidFill>
                <a:latin typeface="Courier New"/>
              </a:rPr>
              <a:t>ptr = new int;</a:t>
            </a:r>
            <a:endParaRPr/>
          </a:p>
          <a:p>
            <a:pPr>
              <a:lnSpc>
                <a:spcPct val="130000"/>
              </a:lnSpc>
            </a:pPr>
            <a:r>
              <a:rPr lang="en-US" sz="2000" b="1">
                <a:solidFill>
                  <a:srgbClr val="1F497D"/>
                </a:solidFill>
                <a:latin typeface="Courier New"/>
              </a:rPr>
              <a:t>*ptr = 22;</a:t>
            </a:r>
            <a:endParaRPr/>
          </a:p>
          <a:p>
            <a:pPr>
              <a:lnSpc>
                <a:spcPct val="130000"/>
              </a:lnSpc>
            </a:pPr>
            <a:r>
              <a:rPr lang="en-US" sz="2000" b="1">
                <a:solidFill>
                  <a:srgbClr val="1F497D"/>
                </a:solidFill>
                <a:latin typeface="Courier New"/>
              </a:rPr>
              <a:t>cout &lt;&lt; *ptr &lt;&lt; endl;</a:t>
            </a:r>
            <a:endParaRPr/>
          </a:p>
          <a:p>
            <a:pPr>
              <a:lnSpc>
                <a:spcPct val="130000"/>
              </a:lnSpc>
            </a:pPr>
            <a:r>
              <a:rPr lang="en-US" sz="2000" b="1">
                <a:solidFill>
                  <a:srgbClr val="1F497D"/>
                </a:solidFill>
                <a:latin typeface="Courier New"/>
              </a:rPr>
              <a:t>delete ptr;</a:t>
            </a:r>
            <a:endParaRPr/>
          </a:p>
          <a:p>
            <a:pPr>
              <a:lnSpc>
                <a:spcPct val="130000"/>
              </a:lnSpc>
            </a:pPr>
            <a:r>
              <a:rPr lang="en-US" sz="2000" b="1">
                <a:solidFill>
                  <a:srgbClr val="1F497D"/>
                </a:solidFill>
                <a:latin typeface="Courier New"/>
              </a:rPr>
              <a:t>ptr = NULL;</a:t>
            </a:r>
            <a:endParaRPr/>
          </a:p>
        </p:txBody>
      </p:sp>
      <p:sp>
        <p:nvSpPr>
          <p:cNvPr id="834" name="CustomShape 3"/>
          <p:cNvSpPr/>
          <p:nvPr/>
        </p:nvSpPr>
        <p:spPr>
          <a:xfrm>
            <a:off x="304920" y="3352680"/>
            <a:ext cx="533160" cy="152640"/>
          </a:xfrm>
          <a:prstGeom prst="rightArrow">
            <a:avLst>
              <a:gd name="adj1" fmla="val 16200"/>
              <a:gd name="adj2" fmla="val 5400"/>
            </a:avLst>
          </a:prstGeom>
          <a:solidFill>
            <a:srgbClr val="4F81BD"/>
          </a:solidFill>
          <a:ln w="12600">
            <a:solidFill>
              <a:srgbClr val="000000"/>
            </a:solidFill>
            <a:miter/>
          </a:ln>
        </p:spPr>
        <p:style>
          <a:lnRef idx="0">
            <a:scrgbClr r="0" g="0" b="0"/>
          </a:lnRef>
          <a:fillRef idx="0">
            <a:scrgbClr r="0" g="0" b="0"/>
          </a:fillRef>
          <a:effectRef idx="0">
            <a:scrgbClr r="0" g="0" b="0"/>
          </a:effectRef>
          <a:fontRef idx="minor"/>
        </p:style>
      </p:sp>
      <p:sp>
        <p:nvSpPr>
          <p:cNvPr id="835" name="CustomShape 4"/>
          <p:cNvSpPr/>
          <p:nvPr/>
        </p:nvSpPr>
        <p:spPr>
          <a:xfrm>
            <a:off x="7499520" y="24922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36" name="CustomShape 5"/>
          <p:cNvSpPr/>
          <p:nvPr/>
        </p:nvSpPr>
        <p:spPr>
          <a:xfrm>
            <a:off x="7499520" y="20574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0EC4</a:t>
            </a:r>
            <a:endParaRPr/>
          </a:p>
        </p:txBody>
      </p:sp>
      <p:sp>
        <p:nvSpPr>
          <p:cNvPr id="837" name="CustomShape 6"/>
          <p:cNvSpPr/>
          <p:nvPr/>
        </p:nvSpPr>
        <p:spPr>
          <a:xfrm>
            <a:off x="7499520" y="59436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38" name="CustomShape 7"/>
          <p:cNvSpPr/>
          <p:nvPr/>
        </p:nvSpPr>
        <p:spPr>
          <a:xfrm>
            <a:off x="7499520" y="29257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39" name="CustomShape 8"/>
          <p:cNvSpPr/>
          <p:nvPr/>
        </p:nvSpPr>
        <p:spPr>
          <a:xfrm>
            <a:off x="7499520" y="336060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40" name="CustomShape 9"/>
          <p:cNvSpPr/>
          <p:nvPr/>
        </p:nvSpPr>
        <p:spPr>
          <a:xfrm>
            <a:off x="7499520" y="46483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22</a:t>
            </a:r>
            <a:endParaRPr/>
          </a:p>
        </p:txBody>
      </p:sp>
      <p:sp>
        <p:nvSpPr>
          <p:cNvPr id="841" name="CustomShape 10"/>
          <p:cNvSpPr/>
          <p:nvPr/>
        </p:nvSpPr>
        <p:spPr>
          <a:xfrm>
            <a:off x="7499520" y="50832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42" name="CustomShape 11"/>
          <p:cNvSpPr/>
          <p:nvPr/>
        </p:nvSpPr>
        <p:spPr>
          <a:xfrm>
            <a:off x="7499520" y="55180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43" name="Line 12"/>
          <p:cNvSpPr/>
          <p:nvPr/>
        </p:nvSpPr>
        <p:spPr>
          <a:xfrm>
            <a:off x="8151840" y="3876840"/>
            <a:ext cx="1440" cy="695160"/>
          </a:xfrm>
          <a:prstGeom prst="line">
            <a:avLst/>
          </a:prstGeom>
          <a:ln w="12600">
            <a:solidFill>
              <a:srgbClr val="000000"/>
            </a:solidFill>
            <a:custDash>
              <a:ds d="100000" sp="100000"/>
            </a:custDash>
            <a:miter/>
          </a:ln>
        </p:spPr>
      </p:sp>
      <p:sp>
        <p:nvSpPr>
          <p:cNvPr id="844" name="CustomShape 13"/>
          <p:cNvSpPr/>
          <p:nvPr/>
        </p:nvSpPr>
        <p:spPr>
          <a:xfrm>
            <a:off x="6477120" y="24922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FDE1</a:t>
            </a:r>
            <a:endParaRPr/>
          </a:p>
        </p:txBody>
      </p:sp>
      <p:sp>
        <p:nvSpPr>
          <p:cNvPr id="845" name="CustomShape 14"/>
          <p:cNvSpPr/>
          <p:nvPr/>
        </p:nvSpPr>
        <p:spPr>
          <a:xfrm>
            <a:off x="6477120" y="20574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FDE0</a:t>
            </a:r>
            <a:endParaRPr/>
          </a:p>
        </p:txBody>
      </p:sp>
      <p:sp>
        <p:nvSpPr>
          <p:cNvPr id="846" name="CustomShape 15"/>
          <p:cNvSpPr/>
          <p:nvPr/>
        </p:nvSpPr>
        <p:spPr>
          <a:xfrm>
            <a:off x="6477120" y="59436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0EC7</a:t>
            </a:r>
            <a:endParaRPr/>
          </a:p>
        </p:txBody>
      </p:sp>
      <p:sp>
        <p:nvSpPr>
          <p:cNvPr id="847" name="CustomShape 16"/>
          <p:cNvSpPr/>
          <p:nvPr/>
        </p:nvSpPr>
        <p:spPr>
          <a:xfrm>
            <a:off x="6477120" y="29257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FDE2</a:t>
            </a:r>
            <a:endParaRPr/>
          </a:p>
        </p:txBody>
      </p:sp>
      <p:sp>
        <p:nvSpPr>
          <p:cNvPr id="848" name="CustomShape 17"/>
          <p:cNvSpPr/>
          <p:nvPr/>
        </p:nvSpPr>
        <p:spPr>
          <a:xfrm>
            <a:off x="6477120" y="336060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FDE3</a:t>
            </a:r>
            <a:endParaRPr/>
          </a:p>
        </p:txBody>
      </p:sp>
      <p:sp>
        <p:nvSpPr>
          <p:cNvPr id="849" name="CustomShape 18"/>
          <p:cNvSpPr/>
          <p:nvPr/>
        </p:nvSpPr>
        <p:spPr>
          <a:xfrm>
            <a:off x="6477120" y="46483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0EC4</a:t>
            </a:r>
            <a:endParaRPr/>
          </a:p>
        </p:txBody>
      </p:sp>
      <p:sp>
        <p:nvSpPr>
          <p:cNvPr id="850" name="CustomShape 19"/>
          <p:cNvSpPr/>
          <p:nvPr/>
        </p:nvSpPr>
        <p:spPr>
          <a:xfrm>
            <a:off x="6477120" y="50832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0EC5</a:t>
            </a:r>
            <a:endParaRPr/>
          </a:p>
        </p:txBody>
      </p:sp>
      <p:sp>
        <p:nvSpPr>
          <p:cNvPr id="851" name="CustomShape 20"/>
          <p:cNvSpPr/>
          <p:nvPr/>
        </p:nvSpPr>
        <p:spPr>
          <a:xfrm>
            <a:off x="6477120" y="55180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0EC6</a:t>
            </a:r>
            <a:endParaRPr/>
          </a:p>
        </p:txBody>
      </p:sp>
      <p:sp>
        <p:nvSpPr>
          <p:cNvPr id="852" name="Line 21"/>
          <p:cNvSpPr/>
          <p:nvPr/>
        </p:nvSpPr>
        <p:spPr>
          <a:xfrm>
            <a:off x="7035840" y="3876840"/>
            <a:ext cx="1440" cy="695160"/>
          </a:xfrm>
          <a:prstGeom prst="line">
            <a:avLst/>
          </a:prstGeom>
          <a:ln w="12600">
            <a:solidFill>
              <a:srgbClr val="000000"/>
            </a:solidFill>
            <a:custDash>
              <a:ds d="100000" sp="100000"/>
            </a:custDash>
            <a:miter/>
          </a:ln>
        </p:spPr>
      </p:sp>
      <p:sp>
        <p:nvSpPr>
          <p:cNvPr id="853" name="CustomShape 22"/>
          <p:cNvSpPr/>
          <p:nvPr/>
        </p:nvSpPr>
        <p:spPr>
          <a:xfrm>
            <a:off x="5715000" y="2041560"/>
            <a:ext cx="685800" cy="39888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sz="2000" i="1">
                <a:solidFill>
                  <a:srgbClr val="1F497D"/>
                </a:solidFill>
                <a:latin typeface="Tahoma"/>
              </a:rPr>
              <a:t>ptr</a:t>
            </a:r>
            <a:endParaRPr/>
          </a:p>
        </p:txBody>
      </p:sp>
      <p:sp>
        <p:nvSpPr>
          <p:cNvPr id="854" name="CustomShape 23"/>
          <p:cNvSpPr/>
          <p:nvPr/>
        </p:nvSpPr>
        <p:spPr>
          <a:xfrm>
            <a:off x="7624800" y="2057400"/>
            <a:ext cx="914400" cy="380880"/>
          </a:xfrm>
          <a:prstGeom prst="rect">
            <a:avLst/>
          </a:prstGeom>
          <a:noFill/>
          <a:ln>
            <a:noFill/>
          </a:ln>
        </p:spPr>
        <p:style>
          <a:lnRef idx="0">
            <a:scrgbClr r="0" g="0" b="0"/>
          </a:lnRef>
          <a:fillRef idx="0">
            <a:scrgbClr r="0" g="0" b="0"/>
          </a:fillRef>
          <a:effectRef idx="0">
            <a:scrgbClr r="0" g="0" b="0"/>
          </a:effectRef>
          <a:fontRef idx="minor"/>
        </p:style>
      </p:sp>
      <p:sp>
        <p:nvSpPr>
          <p:cNvPr id="855" name="Line 24"/>
          <p:cNvSpPr/>
          <p:nvPr/>
        </p:nvSpPr>
        <p:spPr>
          <a:xfrm flipH="1">
            <a:off x="8378640" y="2287080"/>
            <a:ext cx="458280" cy="0"/>
          </a:xfrm>
          <a:prstGeom prst="line">
            <a:avLst/>
          </a:prstGeom>
          <a:ln w="12600">
            <a:solidFill>
              <a:srgbClr val="000000"/>
            </a:solidFill>
            <a:custDash>
              <a:ds d="800000" sp="300000"/>
            </a:custDash>
            <a:miter/>
          </a:ln>
        </p:spPr>
      </p:sp>
      <p:sp>
        <p:nvSpPr>
          <p:cNvPr id="856" name="Line 25"/>
          <p:cNvSpPr/>
          <p:nvPr/>
        </p:nvSpPr>
        <p:spPr>
          <a:xfrm flipV="1">
            <a:off x="8837640" y="1904760"/>
            <a:ext cx="0" cy="381960"/>
          </a:xfrm>
          <a:prstGeom prst="line">
            <a:avLst/>
          </a:prstGeom>
          <a:ln w="12600">
            <a:solidFill>
              <a:srgbClr val="000000"/>
            </a:solidFill>
            <a:custDash>
              <a:ds d="800000" sp="300000"/>
            </a:custDash>
            <a:miter/>
          </a:ln>
        </p:spPr>
      </p:sp>
      <p:sp>
        <p:nvSpPr>
          <p:cNvPr id="857" name="Line 26"/>
          <p:cNvSpPr/>
          <p:nvPr/>
        </p:nvSpPr>
        <p:spPr>
          <a:xfrm>
            <a:off x="6248520" y="1906560"/>
            <a:ext cx="2587680" cy="0"/>
          </a:xfrm>
          <a:prstGeom prst="line">
            <a:avLst/>
          </a:prstGeom>
          <a:ln w="12600">
            <a:solidFill>
              <a:srgbClr val="000000"/>
            </a:solidFill>
            <a:custDash>
              <a:ds d="800000" sp="300000"/>
            </a:custDash>
            <a:miter/>
          </a:ln>
        </p:spPr>
      </p:sp>
      <p:sp>
        <p:nvSpPr>
          <p:cNvPr id="858" name="Line 27"/>
          <p:cNvSpPr/>
          <p:nvPr/>
        </p:nvSpPr>
        <p:spPr>
          <a:xfrm>
            <a:off x="6248520" y="1906560"/>
            <a:ext cx="0" cy="2966400"/>
          </a:xfrm>
          <a:prstGeom prst="line">
            <a:avLst/>
          </a:prstGeom>
          <a:ln w="12600">
            <a:solidFill>
              <a:srgbClr val="000000"/>
            </a:solidFill>
            <a:custDash>
              <a:ds d="800000" sp="300000"/>
            </a:custDash>
            <a:miter/>
          </a:ln>
        </p:spPr>
      </p:sp>
      <p:sp>
        <p:nvSpPr>
          <p:cNvPr id="859" name="Line 28"/>
          <p:cNvSpPr/>
          <p:nvPr/>
        </p:nvSpPr>
        <p:spPr>
          <a:xfrm>
            <a:off x="6248520" y="4875120"/>
            <a:ext cx="226440" cy="0"/>
          </a:xfrm>
          <a:prstGeom prst="line">
            <a:avLst/>
          </a:prstGeom>
          <a:ln w="12600">
            <a:solidFill>
              <a:srgbClr val="000000"/>
            </a:solidFill>
            <a:custDash>
              <a:ds d="800000" sp="300000"/>
            </a:custDash>
            <a:miter/>
            <a:tailEnd type="triangle" w="med" len="med"/>
          </a:ln>
        </p:spPr>
      </p:sp>
      <p:sp>
        <p:nvSpPr>
          <p:cNvPr id="860" name="CustomShape 29"/>
          <p:cNvSpPr/>
          <p:nvPr/>
        </p:nvSpPr>
        <p:spPr>
          <a:xfrm>
            <a:off x="914400" y="4903920"/>
            <a:ext cx="2209680" cy="110520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80000"/>
              </a:lnSpc>
            </a:pPr>
            <a:r>
              <a:rPr lang="en-US" u="sng">
                <a:latin typeface="Tahoma"/>
              </a:rPr>
              <a:t>Output:</a:t>
            </a:r>
            <a:endParaRPr/>
          </a:p>
          <a:p>
            <a:pPr>
              <a:lnSpc>
                <a:spcPct val="80000"/>
              </a:lnSpc>
            </a:pPr>
            <a:endParaRPr/>
          </a:p>
          <a:p>
            <a:pPr>
              <a:lnSpc>
                <a:spcPct val="80000"/>
              </a:lnSpc>
            </a:pPr>
            <a:r>
              <a:rPr lang="en-US" sz="2800" b="1">
                <a:latin typeface="Courier New"/>
              </a:rPr>
              <a:t>22</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1" name="CustomShape 1"/>
          <p:cNvSpPr/>
          <p:nvPr/>
        </p:nvSpPr>
        <p:spPr>
          <a:xfrm>
            <a:off x="1828800" y="324000"/>
            <a:ext cx="6629400" cy="11239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en-US" sz="4400">
                <a:solidFill>
                  <a:srgbClr val="1F497D"/>
                </a:solidFill>
                <a:latin typeface="Tahoma"/>
              </a:rPr>
              <a:t>Example (Cont ..)</a:t>
            </a:r>
            <a:endParaRPr/>
          </a:p>
        </p:txBody>
      </p:sp>
      <p:sp>
        <p:nvSpPr>
          <p:cNvPr id="862" name="CustomShape 2"/>
          <p:cNvSpPr/>
          <p:nvPr/>
        </p:nvSpPr>
        <p:spPr>
          <a:xfrm>
            <a:off x="990720" y="1981080"/>
            <a:ext cx="3886200" cy="2667240"/>
          </a:xfrm>
          <a:prstGeom prst="rect">
            <a:avLst/>
          </a:prstGeom>
          <a:noFill/>
          <a:ln>
            <a:noFill/>
          </a:ln>
        </p:spPr>
        <p:style>
          <a:lnRef idx="0">
            <a:scrgbClr r="0" g="0" b="0"/>
          </a:lnRef>
          <a:fillRef idx="0">
            <a:scrgbClr r="0" g="0" b="0"/>
          </a:fillRef>
          <a:effectRef idx="0">
            <a:scrgbClr r="0" g="0" b="0"/>
          </a:effectRef>
          <a:fontRef idx="minor"/>
        </p:style>
        <p:txBody>
          <a:bodyPr lIns="0" tIns="46080" rIns="0" bIns="46080"/>
          <a:lstStyle/>
          <a:p>
            <a:pPr>
              <a:lnSpc>
                <a:spcPct val="130000"/>
              </a:lnSpc>
            </a:pPr>
            <a:r>
              <a:rPr lang="en-US" sz="2000" b="1">
                <a:solidFill>
                  <a:srgbClr val="1F497D"/>
                </a:solidFill>
                <a:latin typeface="Courier New"/>
              </a:rPr>
              <a:t>int *ptr;</a:t>
            </a:r>
            <a:endParaRPr/>
          </a:p>
          <a:p>
            <a:pPr>
              <a:lnSpc>
                <a:spcPct val="130000"/>
              </a:lnSpc>
            </a:pPr>
            <a:r>
              <a:rPr lang="en-US" sz="2000" b="1">
                <a:solidFill>
                  <a:srgbClr val="1F497D"/>
                </a:solidFill>
                <a:latin typeface="Courier New"/>
              </a:rPr>
              <a:t>ptr = new int;</a:t>
            </a:r>
            <a:endParaRPr/>
          </a:p>
          <a:p>
            <a:pPr>
              <a:lnSpc>
                <a:spcPct val="130000"/>
              </a:lnSpc>
            </a:pPr>
            <a:r>
              <a:rPr lang="en-US" sz="2000" b="1">
                <a:solidFill>
                  <a:srgbClr val="1F497D"/>
                </a:solidFill>
                <a:latin typeface="Courier New"/>
              </a:rPr>
              <a:t>*ptr = 22;</a:t>
            </a:r>
            <a:endParaRPr/>
          </a:p>
          <a:p>
            <a:pPr>
              <a:lnSpc>
                <a:spcPct val="130000"/>
              </a:lnSpc>
            </a:pPr>
            <a:r>
              <a:rPr lang="en-US" sz="2000" b="1">
                <a:solidFill>
                  <a:srgbClr val="1F497D"/>
                </a:solidFill>
                <a:latin typeface="Courier New"/>
              </a:rPr>
              <a:t>cout &lt;&lt; *ptr &lt;&lt; endl;</a:t>
            </a:r>
            <a:endParaRPr/>
          </a:p>
          <a:p>
            <a:pPr>
              <a:lnSpc>
                <a:spcPct val="130000"/>
              </a:lnSpc>
            </a:pPr>
            <a:r>
              <a:rPr lang="en-US" sz="2000" b="1">
                <a:solidFill>
                  <a:srgbClr val="1F497D"/>
                </a:solidFill>
                <a:latin typeface="Courier New"/>
              </a:rPr>
              <a:t>delete ptr;</a:t>
            </a:r>
            <a:endParaRPr/>
          </a:p>
          <a:p>
            <a:pPr>
              <a:lnSpc>
                <a:spcPct val="130000"/>
              </a:lnSpc>
            </a:pPr>
            <a:r>
              <a:rPr lang="en-US" sz="2000" b="1">
                <a:solidFill>
                  <a:srgbClr val="1F497D"/>
                </a:solidFill>
                <a:latin typeface="Courier New"/>
              </a:rPr>
              <a:t>ptr = NULL;</a:t>
            </a:r>
            <a:endParaRPr/>
          </a:p>
        </p:txBody>
      </p:sp>
      <p:sp>
        <p:nvSpPr>
          <p:cNvPr id="863" name="CustomShape 3"/>
          <p:cNvSpPr/>
          <p:nvPr/>
        </p:nvSpPr>
        <p:spPr>
          <a:xfrm>
            <a:off x="304920" y="3733920"/>
            <a:ext cx="533160" cy="152280"/>
          </a:xfrm>
          <a:prstGeom prst="rightArrow">
            <a:avLst>
              <a:gd name="adj1" fmla="val 16200"/>
              <a:gd name="adj2" fmla="val 5400"/>
            </a:avLst>
          </a:prstGeom>
          <a:solidFill>
            <a:srgbClr val="4F81BD"/>
          </a:solidFill>
          <a:ln w="12600">
            <a:solidFill>
              <a:srgbClr val="000000"/>
            </a:solidFill>
            <a:miter/>
          </a:ln>
        </p:spPr>
        <p:style>
          <a:lnRef idx="0">
            <a:scrgbClr r="0" g="0" b="0"/>
          </a:lnRef>
          <a:fillRef idx="0">
            <a:scrgbClr r="0" g="0" b="0"/>
          </a:fillRef>
          <a:effectRef idx="0">
            <a:scrgbClr r="0" g="0" b="0"/>
          </a:effectRef>
          <a:fontRef idx="minor"/>
        </p:style>
      </p:sp>
      <p:sp>
        <p:nvSpPr>
          <p:cNvPr id="864" name="CustomShape 4"/>
          <p:cNvSpPr/>
          <p:nvPr/>
        </p:nvSpPr>
        <p:spPr>
          <a:xfrm>
            <a:off x="7499520" y="24922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65" name="CustomShape 5"/>
          <p:cNvSpPr/>
          <p:nvPr/>
        </p:nvSpPr>
        <p:spPr>
          <a:xfrm>
            <a:off x="7499520" y="20574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a:t>
            </a:r>
            <a:endParaRPr/>
          </a:p>
        </p:txBody>
      </p:sp>
      <p:sp>
        <p:nvSpPr>
          <p:cNvPr id="866" name="CustomShape 6"/>
          <p:cNvSpPr/>
          <p:nvPr/>
        </p:nvSpPr>
        <p:spPr>
          <a:xfrm>
            <a:off x="7499520" y="59436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67" name="CustomShape 7"/>
          <p:cNvSpPr/>
          <p:nvPr/>
        </p:nvSpPr>
        <p:spPr>
          <a:xfrm>
            <a:off x="7499520" y="29257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68" name="CustomShape 8"/>
          <p:cNvSpPr/>
          <p:nvPr/>
        </p:nvSpPr>
        <p:spPr>
          <a:xfrm>
            <a:off x="7499520" y="336060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69" name="CustomShape 9"/>
          <p:cNvSpPr/>
          <p:nvPr/>
        </p:nvSpPr>
        <p:spPr>
          <a:xfrm>
            <a:off x="7499520" y="46483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70" name="CustomShape 10"/>
          <p:cNvSpPr/>
          <p:nvPr/>
        </p:nvSpPr>
        <p:spPr>
          <a:xfrm>
            <a:off x="7499520" y="50832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71" name="CustomShape 11"/>
          <p:cNvSpPr/>
          <p:nvPr/>
        </p:nvSpPr>
        <p:spPr>
          <a:xfrm>
            <a:off x="7499520" y="55180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72" name="Line 12"/>
          <p:cNvSpPr/>
          <p:nvPr/>
        </p:nvSpPr>
        <p:spPr>
          <a:xfrm>
            <a:off x="8151840" y="3876840"/>
            <a:ext cx="1440" cy="695160"/>
          </a:xfrm>
          <a:prstGeom prst="line">
            <a:avLst/>
          </a:prstGeom>
          <a:ln w="12600">
            <a:solidFill>
              <a:srgbClr val="000000"/>
            </a:solidFill>
            <a:custDash>
              <a:ds d="100000" sp="100000"/>
            </a:custDash>
            <a:miter/>
          </a:ln>
        </p:spPr>
      </p:sp>
      <p:sp>
        <p:nvSpPr>
          <p:cNvPr id="873" name="CustomShape 13"/>
          <p:cNvSpPr/>
          <p:nvPr/>
        </p:nvSpPr>
        <p:spPr>
          <a:xfrm>
            <a:off x="6477120" y="24922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FDE1</a:t>
            </a:r>
            <a:endParaRPr/>
          </a:p>
        </p:txBody>
      </p:sp>
      <p:sp>
        <p:nvSpPr>
          <p:cNvPr id="874" name="CustomShape 14"/>
          <p:cNvSpPr/>
          <p:nvPr/>
        </p:nvSpPr>
        <p:spPr>
          <a:xfrm>
            <a:off x="6477120" y="20574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FDE0</a:t>
            </a:r>
            <a:endParaRPr/>
          </a:p>
        </p:txBody>
      </p:sp>
      <p:sp>
        <p:nvSpPr>
          <p:cNvPr id="875" name="CustomShape 15"/>
          <p:cNvSpPr/>
          <p:nvPr/>
        </p:nvSpPr>
        <p:spPr>
          <a:xfrm>
            <a:off x="6477120" y="59436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0EC7</a:t>
            </a:r>
            <a:endParaRPr/>
          </a:p>
        </p:txBody>
      </p:sp>
      <p:sp>
        <p:nvSpPr>
          <p:cNvPr id="876" name="CustomShape 16"/>
          <p:cNvSpPr/>
          <p:nvPr/>
        </p:nvSpPr>
        <p:spPr>
          <a:xfrm>
            <a:off x="6477120" y="29257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FDE2</a:t>
            </a:r>
            <a:endParaRPr/>
          </a:p>
        </p:txBody>
      </p:sp>
      <p:sp>
        <p:nvSpPr>
          <p:cNvPr id="877" name="CustomShape 17"/>
          <p:cNvSpPr/>
          <p:nvPr/>
        </p:nvSpPr>
        <p:spPr>
          <a:xfrm>
            <a:off x="6477120" y="336060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FDE3</a:t>
            </a:r>
            <a:endParaRPr/>
          </a:p>
        </p:txBody>
      </p:sp>
      <p:sp>
        <p:nvSpPr>
          <p:cNvPr id="878" name="CustomShape 18"/>
          <p:cNvSpPr/>
          <p:nvPr/>
        </p:nvSpPr>
        <p:spPr>
          <a:xfrm>
            <a:off x="6477120" y="46483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0EC4</a:t>
            </a:r>
            <a:endParaRPr/>
          </a:p>
        </p:txBody>
      </p:sp>
      <p:sp>
        <p:nvSpPr>
          <p:cNvPr id="879" name="CustomShape 19"/>
          <p:cNvSpPr/>
          <p:nvPr/>
        </p:nvSpPr>
        <p:spPr>
          <a:xfrm>
            <a:off x="6477120" y="50832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0EC5</a:t>
            </a:r>
            <a:endParaRPr/>
          </a:p>
        </p:txBody>
      </p:sp>
      <p:sp>
        <p:nvSpPr>
          <p:cNvPr id="880" name="CustomShape 20"/>
          <p:cNvSpPr/>
          <p:nvPr/>
        </p:nvSpPr>
        <p:spPr>
          <a:xfrm>
            <a:off x="6477120" y="55180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0EC6</a:t>
            </a:r>
            <a:endParaRPr/>
          </a:p>
        </p:txBody>
      </p:sp>
      <p:sp>
        <p:nvSpPr>
          <p:cNvPr id="881" name="Line 21"/>
          <p:cNvSpPr/>
          <p:nvPr/>
        </p:nvSpPr>
        <p:spPr>
          <a:xfrm>
            <a:off x="7035840" y="3876840"/>
            <a:ext cx="1440" cy="695160"/>
          </a:xfrm>
          <a:prstGeom prst="line">
            <a:avLst/>
          </a:prstGeom>
          <a:ln w="12600">
            <a:solidFill>
              <a:srgbClr val="000000"/>
            </a:solidFill>
            <a:custDash>
              <a:ds d="100000" sp="100000"/>
            </a:custDash>
            <a:miter/>
          </a:ln>
        </p:spPr>
      </p:sp>
      <p:sp>
        <p:nvSpPr>
          <p:cNvPr id="882" name="CustomShape 22"/>
          <p:cNvSpPr/>
          <p:nvPr/>
        </p:nvSpPr>
        <p:spPr>
          <a:xfrm>
            <a:off x="5715000" y="2041560"/>
            <a:ext cx="685800" cy="39888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sz="2000" i="1">
                <a:solidFill>
                  <a:srgbClr val="1F497D"/>
                </a:solidFill>
                <a:latin typeface="Tahoma"/>
              </a:rPr>
              <a:t>ptr</a:t>
            </a:r>
            <a:endParaRPr/>
          </a:p>
        </p:txBody>
      </p:sp>
      <p:sp>
        <p:nvSpPr>
          <p:cNvPr id="883" name="CustomShape 23"/>
          <p:cNvSpPr/>
          <p:nvPr/>
        </p:nvSpPr>
        <p:spPr>
          <a:xfrm>
            <a:off x="7624800" y="2057400"/>
            <a:ext cx="914400" cy="380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4" name="CustomShape 1"/>
          <p:cNvSpPr/>
          <p:nvPr/>
        </p:nvSpPr>
        <p:spPr>
          <a:xfrm>
            <a:off x="1828800" y="324000"/>
            <a:ext cx="6629400" cy="11239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en-US" sz="4400">
                <a:solidFill>
                  <a:srgbClr val="1F497D"/>
                </a:solidFill>
                <a:latin typeface="Tahoma"/>
              </a:rPr>
              <a:t>Example (Cont ..)</a:t>
            </a:r>
            <a:endParaRPr/>
          </a:p>
        </p:txBody>
      </p:sp>
      <p:sp>
        <p:nvSpPr>
          <p:cNvPr id="885" name="CustomShape 2"/>
          <p:cNvSpPr/>
          <p:nvPr/>
        </p:nvSpPr>
        <p:spPr>
          <a:xfrm>
            <a:off x="990720" y="1981080"/>
            <a:ext cx="3886200" cy="2667240"/>
          </a:xfrm>
          <a:prstGeom prst="rect">
            <a:avLst/>
          </a:prstGeom>
          <a:noFill/>
          <a:ln>
            <a:noFill/>
          </a:ln>
        </p:spPr>
        <p:style>
          <a:lnRef idx="0">
            <a:scrgbClr r="0" g="0" b="0"/>
          </a:lnRef>
          <a:fillRef idx="0">
            <a:scrgbClr r="0" g="0" b="0"/>
          </a:fillRef>
          <a:effectRef idx="0">
            <a:scrgbClr r="0" g="0" b="0"/>
          </a:effectRef>
          <a:fontRef idx="minor"/>
        </p:style>
        <p:txBody>
          <a:bodyPr lIns="0" tIns="46080" rIns="0" bIns="46080"/>
          <a:lstStyle/>
          <a:p>
            <a:pPr>
              <a:lnSpc>
                <a:spcPct val="130000"/>
              </a:lnSpc>
            </a:pPr>
            <a:r>
              <a:rPr lang="en-US" sz="2000" b="1">
                <a:solidFill>
                  <a:srgbClr val="1F497D"/>
                </a:solidFill>
                <a:latin typeface="Courier New"/>
              </a:rPr>
              <a:t>int *ptr;</a:t>
            </a:r>
            <a:endParaRPr/>
          </a:p>
          <a:p>
            <a:pPr>
              <a:lnSpc>
                <a:spcPct val="130000"/>
              </a:lnSpc>
            </a:pPr>
            <a:r>
              <a:rPr lang="en-US" sz="2000" b="1">
                <a:solidFill>
                  <a:srgbClr val="1F497D"/>
                </a:solidFill>
                <a:latin typeface="Courier New"/>
              </a:rPr>
              <a:t>ptr = new int;</a:t>
            </a:r>
            <a:endParaRPr/>
          </a:p>
          <a:p>
            <a:pPr>
              <a:lnSpc>
                <a:spcPct val="130000"/>
              </a:lnSpc>
            </a:pPr>
            <a:r>
              <a:rPr lang="en-US" sz="2000" b="1">
                <a:solidFill>
                  <a:srgbClr val="1F497D"/>
                </a:solidFill>
                <a:latin typeface="Courier New"/>
              </a:rPr>
              <a:t>*ptr = 22;</a:t>
            </a:r>
            <a:endParaRPr/>
          </a:p>
          <a:p>
            <a:pPr>
              <a:lnSpc>
                <a:spcPct val="130000"/>
              </a:lnSpc>
            </a:pPr>
            <a:r>
              <a:rPr lang="en-US" sz="2000" b="1">
                <a:solidFill>
                  <a:srgbClr val="1F497D"/>
                </a:solidFill>
                <a:latin typeface="Courier New"/>
              </a:rPr>
              <a:t>cout &lt;&lt; *ptr &lt;&lt; endl;</a:t>
            </a:r>
            <a:endParaRPr/>
          </a:p>
          <a:p>
            <a:pPr>
              <a:lnSpc>
                <a:spcPct val="130000"/>
              </a:lnSpc>
            </a:pPr>
            <a:r>
              <a:rPr lang="en-US" sz="2000" b="1">
                <a:solidFill>
                  <a:srgbClr val="1F497D"/>
                </a:solidFill>
                <a:latin typeface="Courier New"/>
              </a:rPr>
              <a:t>delete ptr;</a:t>
            </a:r>
            <a:endParaRPr/>
          </a:p>
          <a:p>
            <a:pPr>
              <a:lnSpc>
                <a:spcPct val="130000"/>
              </a:lnSpc>
            </a:pPr>
            <a:r>
              <a:rPr lang="en-US" sz="2000" b="1">
                <a:solidFill>
                  <a:srgbClr val="1F497D"/>
                </a:solidFill>
                <a:latin typeface="Courier New"/>
              </a:rPr>
              <a:t>ptr = NULL;</a:t>
            </a:r>
            <a:endParaRPr/>
          </a:p>
        </p:txBody>
      </p:sp>
      <p:sp>
        <p:nvSpPr>
          <p:cNvPr id="886" name="CustomShape 3"/>
          <p:cNvSpPr/>
          <p:nvPr/>
        </p:nvSpPr>
        <p:spPr>
          <a:xfrm>
            <a:off x="304920" y="4191120"/>
            <a:ext cx="533160" cy="152280"/>
          </a:xfrm>
          <a:prstGeom prst="rightArrow">
            <a:avLst>
              <a:gd name="adj1" fmla="val 16200"/>
              <a:gd name="adj2" fmla="val 5400"/>
            </a:avLst>
          </a:prstGeom>
          <a:solidFill>
            <a:srgbClr val="4F81BD"/>
          </a:solidFill>
          <a:ln w="12600">
            <a:solidFill>
              <a:srgbClr val="000000"/>
            </a:solidFill>
            <a:miter/>
          </a:ln>
        </p:spPr>
        <p:style>
          <a:lnRef idx="0">
            <a:scrgbClr r="0" g="0" b="0"/>
          </a:lnRef>
          <a:fillRef idx="0">
            <a:scrgbClr r="0" g="0" b="0"/>
          </a:fillRef>
          <a:effectRef idx="0">
            <a:scrgbClr r="0" g="0" b="0"/>
          </a:effectRef>
          <a:fontRef idx="minor"/>
        </p:style>
      </p:sp>
      <p:sp>
        <p:nvSpPr>
          <p:cNvPr id="887" name="CustomShape 4"/>
          <p:cNvSpPr/>
          <p:nvPr/>
        </p:nvSpPr>
        <p:spPr>
          <a:xfrm>
            <a:off x="7499520" y="24922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88" name="CustomShape 5"/>
          <p:cNvSpPr/>
          <p:nvPr/>
        </p:nvSpPr>
        <p:spPr>
          <a:xfrm>
            <a:off x="7499520" y="20574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0</a:t>
            </a:r>
            <a:endParaRPr/>
          </a:p>
        </p:txBody>
      </p:sp>
      <p:sp>
        <p:nvSpPr>
          <p:cNvPr id="889" name="CustomShape 6"/>
          <p:cNvSpPr/>
          <p:nvPr/>
        </p:nvSpPr>
        <p:spPr>
          <a:xfrm>
            <a:off x="7499520" y="59436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90" name="CustomShape 7"/>
          <p:cNvSpPr/>
          <p:nvPr/>
        </p:nvSpPr>
        <p:spPr>
          <a:xfrm>
            <a:off x="7499520" y="29257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91" name="CustomShape 8"/>
          <p:cNvSpPr/>
          <p:nvPr/>
        </p:nvSpPr>
        <p:spPr>
          <a:xfrm>
            <a:off x="7499520" y="336060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92" name="CustomShape 9"/>
          <p:cNvSpPr/>
          <p:nvPr/>
        </p:nvSpPr>
        <p:spPr>
          <a:xfrm>
            <a:off x="7499520" y="464832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93" name="CustomShape 10"/>
          <p:cNvSpPr/>
          <p:nvPr/>
        </p:nvSpPr>
        <p:spPr>
          <a:xfrm>
            <a:off x="7499520" y="5083200"/>
            <a:ext cx="11160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94" name="CustomShape 11"/>
          <p:cNvSpPr/>
          <p:nvPr/>
        </p:nvSpPr>
        <p:spPr>
          <a:xfrm>
            <a:off x="7499520" y="5518080"/>
            <a:ext cx="11160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895" name="Line 12"/>
          <p:cNvSpPr/>
          <p:nvPr/>
        </p:nvSpPr>
        <p:spPr>
          <a:xfrm>
            <a:off x="8151840" y="3876840"/>
            <a:ext cx="1440" cy="695160"/>
          </a:xfrm>
          <a:prstGeom prst="line">
            <a:avLst/>
          </a:prstGeom>
          <a:ln w="12600">
            <a:solidFill>
              <a:srgbClr val="000000"/>
            </a:solidFill>
            <a:custDash>
              <a:ds d="100000" sp="100000"/>
            </a:custDash>
            <a:miter/>
          </a:ln>
        </p:spPr>
      </p:sp>
      <p:sp>
        <p:nvSpPr>
          <p:cNvPr id="896" name="CustomShape 13"/>
          <p:cNvSpPr/>
          <p:nvPr/>
        </p:nvSpPr>
        <p:spPr>
          <a:xfrm>
            <a:off x="6477120" y="24922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FDE1</a:t>
            </a:r>
            <a:endParaRPr/>
          </a:p>
        </p:txBody>
      </p:sp>
      <p:sp>
        <p:nvSpPr>
          <p:cNvPr id="897" name="CustomShape 14"/>
          <p:cNvSpPr/>
          <p:nvPr/>
        </p:nvSpPr>
        <p:spPr>
          <a:xfrm>
            <a:off x="6477120" y="20574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FDE0</a:t>
            </a:r>
            <a:endParaRPr/>
          </a:p>
        </p:txBody>
      </p:sp>
      <p:sp>
        <p:nvSpPr>
          <p:cNvPr id="898" name="CustomShape 15"/>
          <p:cNvSpPr/>
          <p:nvPr/>
        </p:nvSpPr>
        <p:spPr>
          <a:xfrm>
            <a:off x="6477120" y="59436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0EC7</a:t>
            </a:r>
            <a:endParaRPr/>
          </a:p>
        </p:txBody>
      </p:sp>
      <p:sp>
        <p:nvSpPr>
          <p:cNvPr id="899" name="CustomShape 16"/>
          <p:cNvSpPr/>
          <p:nvPr/>
        </p:nvSpPr>
        <p:spPr>
          <a:xfrm>
            <a:off x="6477120" y="29257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FDE2</a:t>
            </a:r>
            <a:endParaRPr/>
          </a:p>
        </p:txBody>
      </p:sp>
      <p:sp>
        <p:nvSpPr>
          <p:cNvPr id="900" name="CustomShape 17"/>
          <p:cNvSpPr/>
          <p:nvPr/>
        </p:nvSpPr>
        <p:spPr>
          <a:xfrm>
            <a:off x="6477120" y="336060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FDE3</a:t>
            </a:r>
            <a:endParaRPr/>
          </a:p>
        </p:txBody>
      </p:sp>
      <p:sp>
        <p:nvSpPr>
          <p:cNvPr id="901" name="CustomShape 18"/>
          <p:cNvSpPr/>
          <p:nvPr/>
        </p:nvSpPr>
        <p:spPr>
          <a:xfrm>
            <a:off x="6477120" y="464832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0EC4</a:t>
            </a:r>
            <a:endParaRPr/>
          </a:p>
        </p:txBody>
      </p:sp>
      <p:sp>
        <p:nvSpPr>
          <p:cNvPr id="902" name="CustomShape 19"/>
          <p:cNvSpPr/>
          <p:nvPr/>
        </p:nvSpPr>
        <p:spPr>
          <a:xfrm>
            <a:off x="6477120" y="5083200"/>
            <a:ext cx="1022400" cy="43488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0EC5</a:t>
            </a:r>
            <a:endParaRPr/>
          </a:p>
        </p:txBody>
      </p:sp>
      <p:sp>
        <p:nvSpPr>
          <p:cNvPr id="903" name="CustomShape 20"/>
          <p:cNvSpPr/>
          <p:nvPr/>
        </p:nvSpPr>
        <p:spPr>
          <a:xfrm>
            <a:off x="6477120" y="5518080"/>
            <a:ext cx="1022400" cy="43344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0EC6</a:t>
            </a:r>
            <a:endParaRPr/>
          </a:p>
        </p:txBody>
      </p:sp>
      <p:sp>
        <p:nvSpPr>
          <p:cNvPr id="904" name="Line 21"/>
          <p:cNvSpPr/>
          <p:nvPr/>
        </p:nvSpPr>
        <p:spPr>
          <a:xfrm>
            <a:off x="7035840" y="3876840"/>
            <a:ext cx="1440" cy="695160"/>
          </a:xfrm>
          <a:prstGeom prst="line">
            <a:avLst/>
          </a:prstGeom>
          <a:ln w="12600">
            <a:solidFill>
              <a:srgbClr val="000000"/>
            </a:solidFill>
            <a:custDash>
              <a:ds d="100000" sp="100000"/>
            </a:custDash>
            <a:miter/>
          </a:ln>
        </p:spPr>
      </p:sp>
      <p:sp>
        <p:nvSpPr>
          <p:cNvPr id="905" name="CustomShape 22"/>
          <p:cNvSpPr/>
          <p:nvPr/>
        </p:nvSpPr>
        <p:spPr>
          <a:xfrm>
            <a:off x="5715000" y="2041560"/>
            <a:ext cx="685800" cy="39888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sz="2000" i="1">
                <a:solidFill>
                  <a:srgbClr val="1F497D"/>
                </a:solidFill>
                <a:latin typeface="Tahoma"/>
              </a:rPr>
              <a:t>ptr</a:t>
            </a:r>
            <a:endParaRPr/>
          </a:p>
        </p:txBody>
      </p:sp>
      <p:sp>
        <p:nvSpPr>
          <p:cNvPr id="906" name="CustomShape 23"/>
          <p:cNvSpPr/>
          <p:nvPr/>
        </p:nvSpPr>
        <p:spPr>
          <a:xfrm>
            <a:off x="7624800" y="2057400"/>
            <a:ext cx="914400" cy="38088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7"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a:latin typeface="Calibri"/>
              </a:rPr>
              <a:t>Dynamic allocation and deallocation of arrays</a:t>
            </a:r>
            <a:endParaRPr/>
          </a:p>
        </p:txBody>
      </p:sp>
      <p:sp>
        <p:nvSpPr>
          <p:cNvPr id="908"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100000"/>
              </a:lnSpc>
              <a:buFont typeface="Arial"/>
              <a:buChar char="•"/>
            </a:pPr>
            <a:r>
              <a:rPr lang="en-US" sz="3200">
                <a:latin typeface="Calibri"/>
              </a:rPr>
              <a:t>Use the </a:t>
            </a:r>
            <a:r>
              <a:rPr lang="en-US" sz="3200" b="1">
                <a:solidFill>
                  <a:srgbClr val="1F497D"/>
                </a:solidFill>
                <a:latin typeface="Courier New"/>
              </a:rPr>
              <a:t>[IntExp]</a:t>
            </a:r>
            <a:r>
              <a:rPr lang="en-US" sz="3200">
                <a:latin typeface="Calibri"/>
              </a:rPr>
              <a:t> on the </a:t>
            </a:r>
            <a:r>
              <a:rPr lang="en-US" sz="3200" b="1">
                <a:solidFill>
                  <a:srgbClr val="1F497D"/>
                </a:solidFill>
                <a:latin typeface="Courier New"/>
              </a:rPr>
              <a:t>new</a:t>
            </a:r>
            <a:r>
              <a:rPr lang="en-US" sz="3200">
                <a:latin typeface="Calibri"/>
              </a:rPr>
              <a:t> statement to create an array of objects instead of a single instance.</a:t>
            </a:r>
            <a:endParaRPr/>
          </a:p>
          <a:p>
            <a:pPr>
              <a:lnSpc>
                <a:spcPct val="100000"/>
              </a:lnSpc>
              <a:buFont typeface="Arial"/>
              <a:buChar char="•"/>
            </a:pPr>
            <a:r>
              <a:rPr lang="en-US" sz="3200">
                <a:latin typeface="Calibri"/>
              </a:rPr>
              <a:t>On the </a:t>
            </a:r>
            <a:r>
              <a:rPr lang="en-US" sz="3200" b="1">
                <a:solidFill>
                  <a:srgbClr val="1F497D"/>
                </a:solidFill>
                <a:latin typeface="Courier New"/>
              </a:rPr>
              <a:t>delete</a:t>
            </a:r>
            <a:r>
              <a:rPr lang="en-US" sz="3200">
                <a:latin typeface="Calibri"/>
              </a:rPr>
              <a:t> statement use </a:t>
            </a:r>
            <a:r>
              <a:rPr lang="en-US" sz="3200" b="1">
                <a:solidFill>
                  <a:srgbClr val="1F497D"/>
                </a:solidFill>
                <a:latin typeface="Courier New"/>
              </a:rPr>
              <a:t>[]</a:t>
            </a:r>
            <a:r>
              <a:rPr lang="en-US" sz="3200">
                <a:latin typeface="Calibri"/>
              </a:rPr>
              <a:t> to indicate that an array of objects is to be deallocated.</a:t>
            </a:r>
            <a:endParaRPr/>
          </a:p>
        </p:txBody>
      </p:sp>
    </p:spTree>
  </p:cSld>
  <p:clrMapOvr>
    <a:masterClrMapping/>
  </p:clrMapOvr>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 presetClass="entr" presetSubtype="8" dur="indefinite" fill="hold" nodeType="clickEffect">
                                  <p:stCondLst>
                                    <p:cond delay="0"/>
                                  </p:stCondLst>
                                  <p:childTnLst>
                                    <p:set>
                                      <p:cBhvr>
                                        <p:cTn id="6" dur="1" fill="hold">
                                          <p:stCondLst>
                                            <p:cond delay="0"/>
                                          </p:stCondLst>
                                        </p:cTn>
                                        <p:tgtEl>
                                          <p:spTgt spid="908">
                                            <p:txEl>
                                              <p:pRg st="0" end="98"/>
                                            </p:txEl>
                                          </p:spTgt>
                                        </p:tgtEl>
                                        <p:attrNameLst>
                                          <p:attrName>style.visibility</p:attrName>
                                        </p:attrNameLst>
                                      </p:cBhvr>
                                      <p:to>
                                        <p:strVal val="visible"/>
                                      </p:to>
                                    </p:set>
                                    <p:anim calcmode="lin" valueType="num">
                                      <p:cBhvr additive="repl">
                                        <p:cTn id="7" dur="500" fill="hold"/>
                                        <p:tgtEl>
                                          <p:spTgt spid="908">
                                            <p:txEl>
                                              <p:pRg st="0" end="98"/>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908">
                                            <p:txEl>
                                              <p:pRg st="0" end="98"/>
                                            </p:txEl>
                                          </p:spTgt>
                                        </p:tgtEl>
                                        <p:attrNameLst>
                                          <p:attrName>ppt_y</p:attrName>
                                        </p:attrNameLst>
                                      </p:cBhvr>
                                      <p:tavLst>
                                        <p:tav tm="0">
                                          <p:val>
                                            <p:strVal val="#ppt_y"/>
                                          </p:val>
                                        </p:tav>
                                        <p:tav tm="100000">
                                          <p:val>
                                            <p:strVal val="#ppt_y"/>
                                          </p:val>
                                        </p:tav>
                                      </p:tavLst>
                                    </p:anim>
                                  </p:childTnLst>
                                </p:cTn>
                              </p:par>
                            </p:childTnLst>
                          </p:cTn>
                        </p:par>
                      </p:childTnLst>
                    </p:cTn>
                  </p:par>
                  <p:par>
                    <p:cTn id="9" dur="indefinite" fill="hold" nodeType="clickEffect">
                      <p:stCondLst>
                        <p:cond delay="indefinite"/>
                      </p:stCondLst>
                      <p:childTnLst>
                        <p:par>
                          <p:cTn id="10" dur="indefinite" fill="hold" nodeType="clickEffect">
                            <p:stCondLst>
                              <p:cond delay="0"/>
                            </p:stCondLst>
                            <p:childTnLst>
                              <p:par>
                                <p:cTn id="11" presetID="2" presetClass="entr" presetSubtype="8" dur="indefinite" fill="hold" nodeType="clickEffect">
                                  <p:stCondLst>
                                    <p:cond delay="0"/>
                                  </p:stCondLst>
                                  <p:childTnLst>
                                    <p:set>
                                      <p:cBhvr>
                                        <p:cTn id="12" dur="1" fill="hold">
                                          <p:stCondLst>
                                            <p:cond delay="0"/>
                                          </p:stCondLst>
                                        </p:cTn>
                                        <p:tgtEl>
                                          <p:spTgt spid="908">
                                            <p:txEl>
                                              <p:pRg st="98" end="188"/>
                                            </p:txEl>
                                          </p:spTgt>
                                        </p:tgtEl>
                                        <p:attrNameLst>
                                          <p:attrName>style.visibility</p:attrName>
                                        </p:attrNameLst>
                                      </p:cBhvr>
                                      <p:to>
                                        <p:strVal val="visible"/>
                                      </p:to>
                                    </p:set>
                                    <p:anim calcmode="lin" valueType="num">
                                      <p:cBhvr additive="repl">
                                        <p:cTn id="13" dur="500" fill="hold"/>
                                        <p:tgtEl>
                                          <p:spTgt spid="908">
                                            <p:txEl>
                                              <p:pRg st="98" end="188"/>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908">
                                            <p:txEl>
                                              <p:pRg st="98" end="18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9"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a:latin typeface="Calibri"/>
              </a:rPr>
              <a:t>Example of dynamic array allocation</a:t>
            </a:r>
            <a:endParaRPr/>
          </a:p>
        </p:txBody>
      </p:sp>
      <p:sp>
        <p:nvSpPr>
          <p:cNvPr id="910" name="CustomShape 2"/>
          <p:cNvSpPr/>
          <p:nvPr/>
        </p:nvSpPr>
        <p:spPr>
          <a:xfrm>
            <a:off x="1447920" y="1905120"/>
            <a:ext cx="6933960" cy="423792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lstStyle/>
          <a:p>
            <a:pPr>
              <a:lnSpc>
                <a:spcPct val="90000"/>
              </a:lnSpc>
            </a:pPr>
            <a:r>
              <a:rPr lang="en-US" sz="2000" b="1">
                <a:solidFill>
                  <a:srgbClr val="1F497D"/>
                </a:solidFill>
                <a:latin typeface="Courier New"/>
              </a:rPr>
              <a:t>int* grades = NULL;</a:t>
            </a:r>
            <a:endParaRPr/>
          </a:p>
          <a:p>
            <a:pPr>
              <a:lnSpc>
                <a:spcPct val="90000"/>
              </a:lnSpc>
            </a:pPr>
            <a:r>
              <a:rPr lang="en-US" sz="2000" b="1">
                <a:solidFill>
                  <a:srgbClr val="1F497D"/>
                </a:solidFill>
                <a:latin typeface="Courier New"/>
              </a:rPr>
              <a:t>int numberOfGrades;</a:t>
            </a:r>
            <a:endParaRPr/>
          </a:p>
          <a:p>
            <a:pPr>
              <a:lnSpc>
                <a:spcPct val="90000"/>
              </a:lnSpc>
            </a:pPr>
            <a:endParaRPr/>
          </a:p>
          <a:p>
            <a:pPr>
              <a:lnSpc>
                <a:spcPct val="90000"/>
              </a:lnSpc>
            </a:pPr>
            <a:r>
              <a:rPr lang="en-US" sz="2000" b="1">
                <a:solidFill>
                  <a:srgbClr val="1F497D"/>
                </a:solidFill>
                <a:latin typeface="Courier New"/>
              </a:rPr>
              <a:t>cout &lt;&lt; "Enter the number of grades: ";</a:t>
            </a:r>
            <a:endParaRPr/>
          </a:p>
          <a:p>
            <a:pPr>
              <a:lnSpc>
                <a:spcPct val="90000"/>
              </a:lnSpc>
            </a:pPr>
            <a:r>
              <a:rPr lang="en-US" sz="2000" b="1">
                <a:solidFill>
                  <a:srgbClr val="1F497D"/>
                </a:solidFill>
                <a:latin typeface="Courier New"/>
              </a:rPr>
              <a:t>cin &gt;&gt; numberOfGrades;</a:t>
            </a:r>
            <a:endParaRPr/>
          </a:p>
          <a:p>
            <a:pPr>
              <a:lnSpc>
                <a:spcPct val="90000"/>
              </a:lnSpc>
            </a:pPr>
            <a:r>
              <a:rPr lang="en-US" sz="2000" b="1">
                <a:solidFill>
                  <a:srgbClr val="1F497D"/>
                </a:solidFill>
                <a:latin typeface="Courier New"/>
              </a:rPr>
              <a:t>grades = new int[numberOfGrades];</a:t>
            </a:r>
            <a:endParaRPr/>
          </a:p>
          <a:p>
            <a:pPr>
              <a:lnSpc>
                <a:spcPct val="90000"/>
              </a:lnSpc>
            </a:pPr>
            <a:endParaRPr/>
          </a:p>
          <a:p>
            <a:pPr>
              <a:lnSpc>
                <a:spcPct val="90000"/>
              </a:lnSpc>
            </a:pPr>
            <a:r>
              <a:rPr lang="en-US" sz="2000" b="1">
                <a:solidFill>
                  <a:srgbClr val="1F497D"/>
                </a:solidFill>
                <a:latin typeface="Courier New"/>
              </a:rPr>
              <a:t>for (int i = 0; i &lt; numberOfGrades; i++)</a:t>
            </a:r>
            <a:endParaRPr/>
          </a:p>
          <a:p>
            <a:pPr>
              <a:lnSpc>
                <a:spcPct val="90000"/>
              </a:lnSpc>
            </a:pPr>
            <a:r>
              <a:rPr lang="en-US" sz="2000" b="1">
                <a:solidFill>
                  <a:srgbClr val="1F497D"/>
                </a:solidFill>
                <a:latin typeface="Courier New"/>
              </a:rPr>
              <a:t>   cin &gt;&gt; grades[i];</a:t>
            </a:r>
            <a:endParaRPr/>
          </a:p>
          <a:p>
            <a:pPr>
              <a:lnSpc>
                <a:spcPct val="90000"/>
              </a:lnSpc>
            </a:pPr>
            <a:endParaRPr/>
          </a:p>
          <a:p>
            <a:pPr>
              <a:lnSpc>
                <a:spcPct val="90000"/>
              </a:lnSpc>
            </a:pPr>
            <a:r>
              <a:rPr lang="en-US" sz="2000" b="1">
                <a:solidFill>
                  <a:srgbClr val="1F497D"/>
                </a:solidFill>
                <a:latin typeface="Courier New"/>
              </a:rPr>
              <a:t>for (int j = 0; j &lt; numberOfGrades; j++)</a:t>
            </a:r>
            <a:endParaRPr/>
          </a:p>
          <a:p>
            <a:pPr>
              <a:lnSpc>
                <a:spcPct val="90000"/>
              </a:lnSpc>
            </a:pPr>
            <a:r>
              <a:rPr lang="en-US" sz="2000" b="1">
                <a:solidFill>
                  <a:srgbClr val="1F497D"/>
                </a:solidFill>
                <a:latin typeface="Courier New"/>
              </a:rPr>
              <a:t>      cout &lt;&lt; grades[j] &lt;&lt; " ";</a:t>
            </a:r>
            <a:endParaRPr/>
          </a:p>
          <a:p>
            <a:pPr>
              <a:lnSpc>
                <a:spcPct val="90000"/>
              </a:lnSpc>
            </a:pPr>
            <a:endParaRPr/>
          </a:p>
          <a:p>
            <a:pPr>
              <a:lnSpc>
                <a:spcPct val="90000"/>
              </a:lnSpc>
            </a:pPr>
            <a:r>
              <a:rPr lang="en-US" sz="2000" b="1">
                <a:solidFill>
                  <a:srgbClr val="1F497D"/>
                </a:solidFill>
                <a:latin typeface="Courier New"/>
              </a:rPr>
              <a:t>delete [] grades;</a:t>
            </a:r>
            <a:endParaRPr/>
          </a:p>
          <a:p>
            <a:pPr>
              <a:lnSpc>
                <a:spcPct val="90000"/>
              </a:lnSpc>
            </a:pPr>
            <a:r>
              <a:rPr lang="en-US" sz="2000" b="1">
                <a:solidFill>
                  <a:srgbClr val="1F497D"/>
                </a:solidFill>
                <a:latin typeface="Courier New"/>
              </a:rPr>
              <a:t>grades = NULL;</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Dynamic allocation of 2D arrays</a:t>
            </a:r>
            <a:endParaRPr/>
          </a:p>
        </p:txBody>
      </p:sp>
      <p:sp>
        <p:nvSpPr>
          <p:cNvPr id="912" name="CustomShape 2"/>
          <p:cNvSpPr/>
          <p:nvPr/>
        </p:nvSpPr>
        <p:spPr>
          <a:xfrm>
            <a:off x="685800" y="1905120"/>
            <a:ext cx="7924680" cy="4114800"/>
          </a:xfrm>
          <a:prstGeom prst="rect">
            <a:avLst/>
          </a:prstGeom>
          <a:noFill/>
          <a:ln>
            <a:noFill/>
          </a:ln>
        </p:spPr>
        <p:style>
          <a:lnRef idx="0">
            <a:scrgbClr r="0" g="0" b="0"/>
          </a:lnRef>
          <a:fillRef idx="0">
            <a:scrgbClr r="0" g="0" b="0"/>
          </a:fillRef>
          <a:effectRef idx="0">
            <a:scrgbClr r="0" g="0" b="0"/>
          </a:effectRef>
          <a:fontRef idx="minor"/>
        </p:style>
        <p:txBody>
          <a:bodyPr lIns="0" rIns="0"/>
          <a:lstStyle/>
          <a:p>
            <a:pPr>
              <a:lnSpc>
                <a:spcPct val="100000"/>
              </a:lnSpc>
              <a:buFont typeface="Arial"/>
              <a:buChar char="•"/>
            </a:pPr>
            <a:r>
              <a:rPr lang="en-US" sz="3200">
                <a:latin typeface="Calibri"/>
              </a:rPr>
              <a:t>A two dimensional array is really an array of arrays (rows).</a:t>
            </a:r>
            <a:endParaRPr/>
          </a:p>
          <a:p>
            <a:pPr>
              <a:lnSpc>
                <a:spcPct val="100000"/>
              </a:lnSpc>
              <a:buFont typeface="Arial"/>
              <a:buChar char="•"/>
            </a:pPr>
            <a:r>
              <a:rPr lang="en-US" sz="3200">
                <a:latin typeface="Calibri"/>
              </a:rPr>
              <a:t>To dynamically declare a two dimensional array of </a:t>
            </a:r>
            <a:r>
              <a:rPr lang="en-US" sz="3200" b="1">
                <a:solidFill>
                  <a:srgbClr val="1F497D"/>
                </a:solidFill>
                <a:latin typeface="Courier New"/>
                <a:ea typeface="Courier New"/>
              </a:rPr>
              <a:t>int </a:t>
            </a:r>
            <a:r>
              <a:rPr lang="en-US" sz="3200">
                <a:latin typeface="Calibri"/>
              </a:rPr>
              <a:t>type, you need to declare a pointer to a pointer as:</a:t>
            </a:r>
            <a:endParaRPr/>
          </a:p>
          <a:p>
            <a:pPr lvl="1">
              <a:lnSpc>
                <a:spcPct val="100000"/>
              </a:lnSpc>
            </a:pPr>
            <a:r>
              <a:rPr lang="en-US" sz="2800" b="1" strike="noStrike">
                <a:solidFill>
                  <a:srgbClr val="1F497D"/>
                </a:solidFill>
                <a:latin typeface="Courier New"/>
                <a:ea typeface="Courier New"/>
              </a:rPr>
              <a:t>    int **matrix;</a:t>
            </a:r>
            <a:endParaRPr/>
          </a:p>
        </p:txBody>
      </p:sp>
    </p:spTree>
  </p:cSld>
  <p:clrMapOvr>
    <a:masterClrMapping/>
  </p:clrMapOvr>
  <p:transition>
    <p:random/>
  </p:transition>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 presetClass="entr" presetSubtype="8" dur="indefinite" fill="hold" nodeType="clickEffect">
                                  <p:stCondLst>
                                    <p:cond delay="0"/>
                                  </p:stCondLst>
                                  <p:childTnLst>
                                    <p:set>
                                      <p:cBhvr>
                                        <p:cTn id="6" dur="1" fill="hold">
                                          <p:stCondLst>
                                            <p:cond delay="0"/>
                                          </p:stCondLst>
                                        </p:cTn>
                                        <p:tgtEl>
                                          <p:spTgt spid="912">
                                            <p:txEl>
                                              <p:pRg st="0" end="61"/>
                                            </p:txEl>
                                          </p:spTgt>
                                        </p:tgtEl>
                                        <p:attrNameLst>
                                          <p:attrName>style.visibility</p:attrName>
                                        </p:attrNameLst>
                                      </p:cBhvr>
                                      <p:to>
                                        <p:strVal val="visible"/>
                                      </p:to>
                                    </p:set>
                                    <p:anim calcmode="lin" valueType="num">
                                      <p:cBhvr additive="repl">
                                        <p:cTn id="7" dur="500" fill="hold"/>
                                        <p:tgtEl>
                                          <p:spTgt spid="912">
                                            <p:txEl>
                                              <p:pRg st="0" end="61"/>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912">
                                            <p:txEl>
                                              <p:pRg st="0" end="61"/>
                                            </p:txEl>
                                          </p:spTgt>
                                        </p:tgtEl>
                                        <p:attrNameLst>
                                          <p:attrName>ppt_y</p:attrName>
                                        </p:attrNameLst>
                                      </p:cBhvr>
                                      <p:tavLst>
                                        <p:tav tm="0">
                                          <p:val>
                                            <p:strVal val="#ppt_y"/>
                                          </p:val>
                                        </p:tav>
                                        <p:tav tm="100000">
                                          <p:val>
                                            <p:strVal val="#ppt_y"/>
                                          </p:val>
                                        </p:tav>
                                      </p:tavLst>
                                    </p:anim>
                                  </p:childTnLst>
                                </p:cTn>
                              </p:par>
                            </p:childTnLst>
                          </p:cTn>
                        </p:par>
                      </p:childTnLst>
                    </p:cTn>
                  </p:par>
                  <p:par>
                    <p:cTn id="9" dur="indefinite" fill="hold" nodeType="clickEffect">
                      <p:stCondLst>
                        <p:cond delay="indefinite"/>
                      </p:stCondLst>
                      <p:childTnLst>
                        <p:par>
                          <p:cTn id="10" dur="indefinite" fill="hold" nodeType="clickEffect">
                            <p:stCondLst>
                              <p:cond delay="0"/>
                            </p:stCondLst>
                            <p:childTnLst>
                              <p:par>
                                <p:cTn id="11" presetID="2" presetClass="entr" presetSubtype="8" dur="indefinite" fill="hold" nodeType="clickEffect">
                                  <p:stCondLst>
                                    <p:cond delay="0"/>
                                  </p:stCondLst>
                                  <p:childTnLst>
                                    <p:set>
                                      <p:cBhvr>
                                        <p:cTn id="12" dur="1" fill="hold">
                                          <p:stCondLst>
                                            <p:cond delay="0"/>
                                          </p:stCondLst>
                                        </p:cTn>
                                        <p:tgtEl>
                                          <p:spTgt spid="912">
                                            <p:txEl>
                                              <p:pRg st="61" end="168"/>
                                            </p:txEl>
                                          </p:spTgt>
                                        </p:tgtEl>
                                        <p:attrNameLst>
                                          <p:attrName>style.visibility</p:attrName>
                                        </p:attrNameLst>
                                      </p:cBhvr>
                                      <p:to>
                                        <p:strVal val="visible"/>
                                      </p:to>
                                    </p:set>
                                    <p:anim calcmode="lin" valueType="num">
                                      <p:cBhvr additive="repl">
                                        <p:cTn id="13" dur="500" fill="hold"/>
                                        <p:tgtEl>
                                          <p:spTgt spid="912">
                                            <p:txEl>
                                              <p:pRg st="61" end="168"/>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912">
                                            <p:txEl>
                                              <p:pRg st="61" end="168"/>
                                            </p:txEl>
                                          </p:spTgt>
                                        </p:tgtEl>
                                        <p:attrNameLst>
                                          <p:attrName>ppt_y</p:attrName>
                                        </p:attrNameLst>
                                      </p:cBhvr>
                                      <p:tavLst>
                                        <p:tav tm="0">
                                          <p:val>
                                            <p:strVal val="#ppt_y"/>
                                          </p:val>
                                        </p:tav>
                                        <p:tav tm="100000">
                                          <p:val>
                                            <p:strVal val="#ppt_y"/>
                                          </p:val>
                                        </p:tav>
                                      </p:tavLst>
                                    </p:anim>
                                  </p:childTnLst>
                                </p:cTn>
                              </p:par>
                              <p:par>
                                <p:cTn id="15" presetID="22" presetClass="entr" presetSubtype="8" dur="indefinite" fill="hold" nodeType="withEffect">
                                  <p:stCondLst>
                                    <p:cond delay="0"/>
                                  </p:stCondLst>
                                  <p:childTnLst>
                                    <p:set>
                                      <p:cBhvr>
                                        <p:cTn id="16" dur="1" fill="hold">
                                          <p:stCondLst>
                                            <p:cond delay="0"/>
                                          </p:stCondLst>
                                        </p:cTn>
                                        <p:tgtEl>
                                          <p:spTgt spid="912">
                                            <p:txEl>
                                              <p:pRg st="168" end="186"/>
                                            </p:txEl>
                                          </p:spTgt>
                                        </p:tgtEl>
                                        <p:attrNameLst>
                                          <p:attrName>style.visibility</p:attrName>
                                        </p:attrNameLst>
                                      </p:cBhvr>
                                      <p:to>
                                        <p:strVal val="visible"/>
                                      </p:to>
                                    </p:set>
                                    <p:animEffect transition="in" filter="wipe(left)">
                                      <p:cBhvr additive="repl">
                                        <p:cTn id="17" dur="500"/>
                                        <p:tgtEl>
                                          <p:spTgt spid="912">
                                            <p:txEl>
                                              <p:pRg st="168" end="18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3"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a:latin typeface="Calibri"/>
              </a:rPr>
              <a:t>Dynamic allocation of 2D arrays (Cont ..)</a:t>
            </a:r>
            <a:endParaRPr/>
          </a:p>
        </p:txBody>
      </p:sp>
      <p:sp>
        <p:nvSpPr>
          <p:cNvPr id="914" name="CustomShape 2"/>
          <p:cNvSpPr/>
          <p:nvPr/>
        </p:nvSpPr>
        <p:spPr>
          <a:xfrm>
            <a:off x="685800" y="1905120"/>
            <a:ext cx="7772400" cy="411480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80000"/>
              </a:lnSpc>
              <a:buFont typeface="Wingdings 2" charset="2"/>
              <a:buChar char=""/>
            </a:pPr>
            <a:r>
              <a:rPr lang="en-US" sz="2600">
                <a:latin typeface="Calibri"/>
              </a:rPr>
              <a:t>To allocate space for the 2D array with </a:t>
            </a:r>
            <a:r>
              <a:rPr lang="en-US" sz="2600" b="1">
                <a:solidFill>
                  <a:srgbClr val="1F497D"/>
                </a:solidFill>
                <a:latin typeface="Courier New"/>
                <a:ea typeface="Courier New"/>
              </a:rPr>
              <a:t>r</a:t>
            </a:r>
            <a:r>
              <a:rPr lang="en-US" sz="2600">
                <a:latin typeface="Calibri"/>
              </a:rPr>
              <a:t> rows and </a:t>
            </a:r>
            <a:r>
              <a:rPr lang="en-US" sz="2600" b="1">
                <a:solidFill>
                  <a:srgbClr val="1F497D"/>
                </a:solidFill>
                <a:latin typeface="Courier New"/>
                <a:ea typeface="Courier New"/>
              </a:rPr>
              <a:t>c</a:t>
            </a:r>
            <a:r>
              <a:rPr lang="en-US" sz="2600">
                <a:latin typeface="Calibri"/>
              </a:rPr>
              <a:t> columns:</a:t>
            </a:r>
            <a:endParaRPr/>
          </a:p>
          <a:p>
            <a:pPr lvl="1">
              <a:lnSpc>
                <a:spcPct val="80000"/>
              </a:lnSpc>
              <a:buFont typeface="Wingdings 2" charset="2"/>
              <a:buChar char=""/>
            </a:pPr>
            <a:r>
              <a:rPr lang="en-US" sz="2600" strike="noStrike">
                <a:solidFill>
                  <a:srgbClr val="000000"/>
                </a:solidFill>
                <a:latin typeface="Calibri"/>
                <a:ea typeface="Droid Sans Fallback"/>
              </a:rPr>
              <a:t>You first allocate the array of pointers which will point to the arrays (rows)</a:t>
            </a:r>
            <a:endParaRPr/>
          </a:p>
          <a:p>
            <a:pPr lvl="2">
              <a:lnSpc>
                <a:spcPct val="80000"/>
              </a:lnSpc>
            </a:pPr>
            <a:r>
              <a:rPr lang="en-US" sz="2200" b="1" strike="noStrike">
                <a:solidFill>
                  <a:srgbClr val="1F497D"/>
                </a:solidFill>
                <a:latin typeface="Courier New"/>
                <a:ea typeface="Courier New"/>
              </a:rPr>
              <a:t>  matrix = new int*[r];</a:t>
            </a:r>
            <a:endParaRPr/>
          </a:p>
          <a:p>
            <a:pPr lvl="1">
              <a:lnSpc>
                <a:spcPct val="80000"/>
              </a:lnSpc>
              <a:buFont typeface="Wingdings 2" charset="2"/>
              <a:buChar char=""/>
            </a:pPr>
            <a:r>
              <a:rPr lang="en-US" sz="2600" strike="noStrike">
                <a:solidFill>
                  <a:srgbClr val="000000"/>
                </a:solidFill>
                <a:latin typeface="Calibri"/>
                <a:ea typeface="Droid Sans Fallback"/>
              </a:rPr>
              <a:t>This creates space for </a:t>
            </a:r>
            <a:r>
              <a:rPr lang="en-US" sz="2600" b="1" strike="noStrike">
                <a:solidFill>
                  <a:srgbClr val="1F497D"/>
                </a:solidFill>
                <a:latin typeface="Courier New"/>
                <a:ea typeface="Courier New"/>
              </a:rPr>
              <a:t>r</a:t>
            </a:r>
            <a:r>
              <a:rPr lang="en-US" sz="2600" strike="noStrike">
                <a:solidFill>
                  <a:srgbClr val="000000"/>
                </a:solidFill>
                <a:latin typeface="Calibri"/>
                <a:ea typeface="Droid Sans Fallback"/>
              </a:rPr>
              <a:t> addresses; each being a pointer to an </a:t>
            </a:r>
            <a:r>
              <a:rPr lang="en-US" sz="2600" b="1" strike="noStrike">
                <a:solidFill>
                  <a:srgbClr val="1F497D"/>
                </a:solidFill>
                <a:latin typeface="Courier New"/>
                <a:ea typeface="Courier New"/>
              </a:rPr>
              <a:t>int</a:t>
            </a:r>
            <a:r>
              <a:rPr lang="en-US" sz="2600" strike="noStrike">
                <a:solidFill>
                  <a:srgbClr val="000000"/>
                </a:solidFill>
                <a:latin typeface="Calibri"/>
                <a:ea typeface="Droid Sans Fallback"/>
              </a:rPr>
              <a:t>.</a:t>
            </a:r>
            <a:endParaRPr/>
          </a:p>
          <a:p>
            <a:pPr>
              <a:lnSpc>
                <a:spcPct val="80000"/>
              </a:lnSpc>
              <a:buFont typeface="Wingdings 2" charset="2"/>
              <a:buChar char=""/>
            </a:pPr>
            <a:r>
              <a:rPr lang="en-US" sz="2600">
                <a:latin typeface="Calibri"/>
              </a:rPr>
              <a:t>Then you need to allocate the space for the 1D arrays themselves, each with a size of </a:t>
            </a:r>
            <a:r>
              <a:rPr lang="en-US" sz="2600" b="1">
                <a:solidFill>
                  <a:srgbClr val="1F497D"/>
                </a:solidFill>
                <a:latin typeface="Courier New"/>
                <a:ea typeface="Courier New"/>
              </a:rPr>
              <a:t>c</a:t>
            </a:r>
            <a:endParaRPr/>
          </a:p>
          <a:p>
            <a:pPr lvl="2">
              <a:lnSpc>
                <a:spcPct val="80000"/>
              </a:lnSpc>
            </a:pPr>
            <a:r>
              <a:rPr lang="en-US" sz="2200" b="1" strike="noStrike">
                <a:solidFill>
                  <a:srgbClr val="1F497D"/>
                </a:solidFill>
                <a:latin typeface="Courier New"/>
                <a:ea typeface="Courier New"/>
              </a:rPr>
              <a:t>  for(i=0; i&lt;r; i++)</a:t>
            </a:r>
            <a:endParaRPr/>
          </a:p>
          <a:p>
            <a:pPr lvl="2">
              <a:lnSpc>
                <a:spcPct val="80000"/>
              </a:lnSpc>
            </a:pPr>
            <a:r>
              <a:rPr lang="en-US" sz="2200" b="1" strike="noStrike">
                <a:solidFill>
                  <a:srgbClr val="1F497D"/>
                </a:solidFill>
                <a:latin typeface="Courier New"/>
                <a:ea typeface="Courier New"/>
              </a:rPr>
              <a:t>     matrix[i] = new int[c];</a:t>
            </a:r>
            <a:endParaRPr/>
          </a:p>
        </p:txBody>
      </p:sp>
    </p:spTree>
  </p:cSld>
  <p:clrMapOvr>
    <a:masterClrMapping/>
  </p:clrMapOvr>
  <p:transition>
    <p:random/>
  </p:transition>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 presetClass="entr" presetSubtype="8" dur="indefinite" fill="hold" nodeType="clickEffect">
                                  <p:stCondLst>
                                    <p:cond delay="0"/>
                                  </p:stCondLst>
                                  <p:childTnLst>
                                    <p:set>
                                      <p:cBhvr>
                                        <p:cTn id="6" dur="1" fill="hold">
                                          <p:stCondLst>
                                            <p:cond delay="0"/>
                                          </p:stCondLst>
                                        </p:cTn>
                                        <p:tgtEl>
                                          <p:spTgt spid="914">
                                            <p:txEl>
                                              <p:pRg st="0" end="62"/>
                                            </p:txEl>
                                          </p:spTgt>
                                        </p:tgtEl>
                                        <p:attrNameLst>
                                          <p:attrName>style.visibility</p:attrName>
                                        </p:attrNameLst>
                                      </p:cBhvr>
                                      <p:to>
                                        <p:strVal val="visible"/>
                                      </p:to>
                                    </p:set>
                                    <p:anim calcmode="lin" valueType="num">
                                      <p:cBhvr additive="repl">
                                        <p:cTn id="7" dur="500" fill="hold"/>
                                        <p:tgtEl>
                                          <p:spTgt spid="914">
                                            <p:txEl>
                                              <p:pRg st="0" end="62"/>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914">
                                            <p:txEl>
                                              <p:pRg st="0" end="62"/>
                                            </p:txEl>
                                          </p:spTgt>
                                        </p:tgtEl>
                                        <p:attrNameLst>
                                          <p:attrName>ppt_y</p:attrName>
                                        </p:attrNameLst>
                                      </p:cBhvr>
                                      <p:tavLst>
                                        <p:tav tm="0">
                                          <p:val>
                                            <p:strVal val="#ppt_y"/>
                                          </p:val>
                                        </p:tav>
                                        <p:tav tm="100000">
                                          <p:val>
                                            <p:strVal val="#ppt_y"/>
                                          </p:val>
                                        </p:tav>
                                      </p:tavLst>
                                    </p:anim>
                                  </p:childTnLst>
                                </p:cTn>
                              </p:par>
                            </p:childTnLst>
                          </p:cTn>
                        </p:par>
                      </p:childTnLst>
                    </p:cTn>
                  </p:par>
                  <p:par>
                    <p:cTn id="9" dur="indefinite" fill="hold" nodeType="clickEffect">
                      <p:stCondLst>
                        <p:cond delay="indefinite"/>
                      </p:stCondLst>
                      <p:childTnLst>
                        <p:par>
                          <p:cTn id="10" dur="indefinite" fill="hold" nodeType="clickEffect">
                            <p:stCondLst>
                              <p:cond delay="0"/>
                            </p:stCondLst>
                            <p:childTnLst>
                              <p:par>
                                <p:cTn id="11" presetID="2" presetClass="entr" presetSubtype="8" dur="indefinite" fill="hold" nodeType="clickEffect">
                                  <p:stCondLst>
                                    <p:cond delay="0"/>
                                  </p:stCondLst>
                                  <p:childTnLst>
                                    <p:set>
                                      <p:cBhvr>
                                        <p:cTn id="12" dur="1" fill="hold">
                                          <p:stCondLst>
                                            <p:cond delay="0"/>
                                          </p:stCondLst>
                                        </p:cTn>
                                        <p:tgtEl>
                                          <p:spTgt spid="914">
                                            <p:txEl>
                                              <p:pRg st="62" end="141"/>
                                            </p:txEl>
                                          </p:spTgt>
                                        </p:tgtEl>
                                        <p:attrNameLst>
                                          <p:attrName>style.visibility</p:attrName>
                                        </p:attrNameLst>
                                      </p:cBhvr>
                                      <p:to>
                                        <p:strVal val="visible"/>
                                      </p:to>
                                    </p:set>
                                    <p:anim calcmode="lin" valueType="num">
                                      <p:cBhvr additive="repl">
                                        <p:cTn id="13" dur="500" fill="hold"/>
                                        <p:tgtEl>
                                          <p:spTgt spid="914">
                                            <p:txEl>
                                              <p:pRg st="62" end="141"/>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914">
                                            <p:txEl>
                                              <p:pRg st="62" end="141"/>
                                            </p:txEl>
                                          </p:spTgt>
                                        </p:tgtEl>
                                        <p:attrNameLst>
                                          <p:attrName>ppt_y</p:attrName>
                                        </p:attrNameLst>
                                      </p:cBhvr>
                                      <p:tavLst>
                                        <p:tav tm="0">
                                          <p:val>
                                            <p:strVal val="#ppt_y"/>
                                          </p:val>
                                        </p:tav>
                                        <p:tav tm="100000">
                                          <p:val>
                                            <p:strVal val="#ppt_y"/>
                                          </p:val>
                                        </p:tav>
                                      </p:tavLst>
                                    </p:anim>
                                  </p:childTnLst>
                                </p:cTn>
                              </p:par>
                              <p:par>
                                <p:cTn id="15" presetID="2" presetClass="entr" presetSubtype="8" dur="indefinite" fill="hold" nodeType="withEffect">
                                  <p:stCondLst>
                                    <p:cond delay="0"/>
                                  </p:stCondLst>
                                  <p:childTnLst>
                                    <p:set>
                                      <p:cBhvr>
                                        <p:cTn id="16" dur="1" fill="hold">
                                          <p:stCondLst>
                                            <p:cond delay="0"/>
                                          </p:stCondLst>
                                        </p:cTn>
                                        <p:tgtEl>
                                          <p:spTgt spid="914">
                                            <p:txEl>
                                              <p:pRg st="141" end="165"/>
                                            </p:txEl>
                                          </p:spTgt>
                                        </p:tgtEl>
                                        <p:attrNameLst>
                                          <p:attrName>style.visibility</p:attrName>
                                        </p:attrNameLst>
                                      </p:cBhvr>
                                      <p:to>
                                        <p:strVal val="visible"/>
                                      </p:to>
                                    </p:set>
                                    <p:anim calcmode="lin" valueType="num">
                                      <p:cBhvr additive="repl">
                                        <p:cTn id="17" dur="500" fill="hold"/>
                                        <p:tgtEl>
                                          <p:spTgt spid="914">
                                            <p:txEl>
                                              <p:pRg st="141" end="165"/>
                                            </p:txEl>
                                          </p:spTgt>
                                        </p:tgtEl>
                                        <p:attrNameLst>
                                          <p:attrName>ppt_x</p:attrName>
                                        </p:attrNameLst>
                                      </p:cBhvr>
                                      <p:tavLst>
                                        <p:tav tm="0">
                                          <p:val>
                                            <p:strVal val="0-#ppt_w/2"/>
                                          </p:val>
                                        </p:tav>
                                        <p:tav tm="100000">
                                          <p:val>
                                            <p:strVal val="#ppt_x"/>
                                          </p:val>
                                        </p:tav>
                                      </p:tavLst>
                                    </p:anim>
                                    <p:anim calcmode="lin" valueType="num">
                                      <p:cBhvr additive="repl">
                                        <p:cTn id="18" dur="500" fill="hold"/>
                                        <p:tgtEl>
                                          <p:spTgt spid="914">
                                            <p:txEl>
                                              <p:pRg st="141" end="165"/>
                                            </p:txEl>
                                          </p:spTgt>
                                        </p:tgtEl>
                                        <p:attrNameLst>
                                          <p:attrName>ppt_y</p:attrName>
                                        </p:attrNameLst>
                                      </p:cBhvr>
                                      <p:tavLst>
                                        <p:tav tm="0">
                                          <p:val>
                                            <p:strVal val="#ppt_y"/>
                                          </p:val>
                                        </p:tav>
                                        <p:tav tm="100000">
                                          <p:val>
                                            <p:strVal val="#ppt_y"/>
                                          </p:val>
                                        </p:tav>
                                      </p:tavLst>
                                    </p:anim>
                                  </p:childTnLst>
                                </p:cTn>
                              </p:par>
                            </p:childTnLst>
                          </p:cTn>
                        </p:par>
                      </p:childTnLst>
                    </p:cTn>
                  </p:par>
                  <p:par>
                    <p:cTn id="19" dur="indefinite" fill="hold" nodeType="clickEffect">
                      <p:stCondLst>
                        <p:cond delay="indefinite"/>
                      </p:stCondLst>
                      <p:childTnLst>
                        <p:par>
                          <p:cTn id="20" dur="indefinite" fill="hold" nodeType="clickEffect">
                            <p:stCondLst>
                              <p:cond delay="0"/>
                            </p:stCondLst>
                            <p:childTnLst>
                              <p:par>
                                <p:cTn id="21" presetID="2" presetClass="entr" presetSubtype="8" dur="indefinite" fill="hold" nodeType="clickEffect">
                                  <p:stCondLst>
                                    <p:cond delay="0"/>
                                  </p:stCondLst>
                                  <p:childTnLst>
                                    <p:set>
                                      <p:cBhvr>
                                        <p:cTn id="22" dur="1" fill="hold">
                                          <p:stCondLst>
                                            <p:cond delay="0"/>
                                          </p:stCondLst>
                                        </p:cTn>
                                        <p:tgtEl>
                                          <p:spTgt spid="914">
                                            <p:txEl>
                                              <p:pRg st="165" end="233"/>
                                            </p:txEl>
                                          </p:spTgt>
                                        </p:tgtEl>
                                        <p:attrNameLst>
                                          <p:attrName>style.visibility</p:attrName>
                                        </p:attrNameLst>
                                      </p:cBhvr>
                                      <p:to>
                                        <p:strVal val="visible"/>
                                      </p:to>
                                    </p:set>
                                    <p:anim calcmode="lin" valueType="num">
                                      <p:cBhvr additive="repl">
                                        <p:cTn id="23" dur="500" fill="hold"/>
                                        <p:tgtEl>
                                          <p:spTgt spid="914">
                                            <p:txEl>
                                              <p:pRg st="165" end="233"/>
                                            </p:txEl>
                                          </p:spTgt>
                                        </p:tgtEl>
                                        <p:attrNameLst>
                                          <p:attrName>ppt_x</p:attrName>
                                        </p:attrNameLst>
                                      </p:cBhvr>
                                      <p:tavLst>
                                        <p:tav tm="0">
                                          <p:val>
                                            <p:strVal val="0-#ppt_w/2"/>
                                          </p:val>
                                        </p:tav>
                                        <p:tav tm="100000">
                                          <p:val>
                                            <p:strVal val="#ppt_x"/>
                                          </p:val>
                                        </p:tav>
                                      </p:tavLst>
                                    </p:anim>
                                    <p:anim calcmode="lin" valueType="num">
                                      <p:cBhvr additive="repl">
                                        <p:cTn id="24" dur="500" fill="hold"/>
                                        <p:tgtEl>
                                          <p:spTgt spid="914">
                                            <p:txEl>
                                              <p:pRg st="165" end="233"/>
                                            </p:txEl>
                                          </p:spTgt>
                                        </p:tgtEl>
                                        <p:attrNameLst>
                                          <p:attrName>ppt_y</p:attrName>
                                        </p:attrNameLst>
                                      </p:cBhvr>
                                      <p:tavLst>
                                        <p:tav tm="0">
                                          <p:val>
                                            <p:strVal val="#ppt_y"/>
                                          </p:val>
                                        </p:tav>
                                        <p:tav tm="100000">
                                          <p:val>
                                            <p:strVal val="#ppt_y"/>
                                          </p:val>
                                        </p:tav>
                                      </p:tavLst>
                                    </p:anim>
                                  </p:childTnLst>
                                </p:cTn>
                              </p:par>
                            </p:childTnLst>
                          </p:cTn>
                        </p:par>
                      </p:childTnLst>
                    </p:cTn>
                  </p:par>
                  <p:par>
                    <p:cTn id="25" dur="indefinite" fill="hold" nodeType="clickEffect">
                      <p:stCondLst>
                        <p:cond delay="indefinite"/>
                      </p:stCondLst>
                      <p:childTnLst>
                        <p:par>
                          <p:cTn id="26" dur="indefinite" fill="hold" nodeType="clickEffect">
                            <p:stCondLst>
                              <p:cond delay="0"/>
                            </p:stCondLst>
                            <p:childTnLst>
                              <p:par>
                                <p:cTn id="27" presetID="2" presetClass="entr" presetSubtype="8" dur="indefinite" fill="hold" nodeType="clickEffect">
                                  <p:stCondLst>
                                    <p:cond delay="0"/>
                                  </p:stCondLst>
                                  <p:childTnLst>
                                    <p:set>
                                      <p:cBhvr>
                                        <p:cTn id="28" dur="1" fill="hold">
                                          <p:stCondLst>
                                            <p:cond delay="0"/>
                                          </p:stCondLst>
                                        </p:cTn>
                                        <p:tgtEl>
                                          <p:spTgt spid="914">
                                            <p:txEl>
                                              <p:pRg st="233" end="321"/>
                                            </p:txEl>
                                          </p:spTgt>
                                        </p:tgtEl>
                                        <p:attrNameLst>
                                          <p:attrName>style.visibility</p:attrName>
                                        </p:attrNameLst>
                                      </p:cBhvr>
                                      <p:to>
                                        <p:strVal val="visible"/>
                                      </p:to>
                                    </p:set>
                                    <p:anim calcmode="lin" valueType="num">
                                      <p:cBhvr additive="repl">
                                        <p:cTn id="29" dur="500" fill="hold"/>
                                        <p:tgtEl>
                                          <p:spTgt spid="914">
                                            <p:txEl>
                                              <p:pRg st="233" end="321"/>
                                            </p:txEl>
                                          </p:spTgt>
                                        </p:tgtEl>
                                        <p:attrNameLst>
                                          <p:attrName>ppt_x</p:attrName>
                                        </p:attrNameLst>
                                      </p:cBhvr>
                                      <p:tavLst>
                                        <p:tav tm="0">
                                          <p:val>
                                            <p:strVal val="0-#ppt_w/2"/>
                                          </p:val>
                                        </p:tav>
                                        <p:tav tm="100000">
                                          <p:val>
                                            <p:strVal val="#ppt_x"/>
                                          </p:val>
                                        </p:tav>
                                      </p:tavLst>
                                    </p:anim>
                                    <p:anim calcmode="lin" valueType="num">
                                      <p:cBhvr additive="repl">
                                        <p:cTn id="30" dur="500" fill="hold"/>
                                        <p:tgtEl>
                                          <p:spTgt spid="914">
                                            <p:txEl>
                                              <p:pRg st="233" end="321"/>
                                            </p:txEl>
                                          </p:spTgt>
                                        </p:tgtEl>
                                        <p:attrNameLst>
                                          <p:attrName>ppt_y</p:attrName>
                                        </p:attrNameLst>
                                      </p:cBhvr>
                                      <p:tavLst>
                                        <p:tav tm="0">
                                          <p:val>
                                            <p:strVal val="#ppt_y"/>
                                          </p:val>
                                        </p:tav>
                                        <p:tav tm="100000">
                                          <p:val>
                                            <p:strVal val="#ppt_y"/>
                                          </p:val>
                                        </p:tav>
                                      </p:tavLst>
                                    </p:anim>
                                  </p:childTnLst>
                                </p:cTn>
                              </p:par>
                              <p:par>
                                <p:cTn id="31" presetID="2" presetClass="entr" presetSubtype="8" dur="indefinite" fill="hold" nodeType="withEffect">
                                  <p:stCondLst>
                                    <p:cond delay="0"/>
                                  </p:stCondLst>
                                  <p:childTnLst>
                                    <p:set>
                                      <p:cBhvr>
                                        <p:cTn id="32" dur="1" fill="hold">
                                          <p:stCondLst>
                                            <p:cond delay="0"/>
                                          </p:stCondLst>
                                        </p:cTn>
                                        <p:tgtEl>
                                          <p:spTgt spid="914">
                                            <p:txEl>
                                              <p:pRg st="321" end="342"/>
                                            </p:txEl>
                                          </p:spTgt>
                                        </p:tgtEl>
                                        <p:attrNameLst>
                                          <p:attrName>style.visibility</p:attrName>
                                        </p:attrNameLst>
                                      </p:cBhvr>
                                      <p:to>
                                        <p:strVal val="visible"/>
                                      </p:to>
                                    </p:set>
                                    <p:anim calcmode="lin" valueType="num">
                                      <p:cBhvr additive="repl">
                                        <p:cTn id="33" dur="500" fill="hold"/>
                                        <p:tgtEl>
                                          <p:spTgt spid="914">
                                            <p:txEl>
                                              <p:pRg st="321" end="342"/>
                                            </p:txEl>
                                          </p:spTgt>
                                        </p:tgtEl>
                                        <p:attrNameLst>
                                          <p:attrName>ppt_x</p:attrName>
                                        </p:attrNameLst>
                                      </p:cBhvr>
                                      <p:tavLst>
                                        <p:tav tm="0">
                                          <p:val>
                                            <p:strVal val="0-#ppt_w/2"/>
                                          </p:val>
                                        </p:tav>
                                        <p:tav tm="100000">
                                          <p:val>
                                            <p:strVal val="#ppt_x"/>
                                          </p:val>
                                        </p:tav>
                                      </p:tavLst>
                                    </p:anim>
                                    <p:anim calcmode="lin" valueType="num">
                                      <p:cBhvr additive="repl">
                                        <p:cTn id="34" dur="500" fill="hold"/>
                                        <p:tgtEl>
                                          <p:spTgt spid="914">
                                            <p:txEl>
                                              <p:pRg st="321" end="342"/>
                                            </p:txEl>
                                          </p:spTgt>
                                        </p:tgtEl>
                                        <p:attrNameLst>
                                          <p:attrName>ppt_y</p:attrName>
                                        </p:attrNameLst>
                                      </p:cBhvr>
                                      <p:tavLst>
                                        <p:tav tm="0">
                                          <p:val>
                                            <p:strVal val="#ppt_y"/>
                                          </p:val>
                                        </p:tav>
                                        <p:tav tm="100000">
                                          <p:val>
                                            <p:strVal val="#ppt_y"/>
                                          </p:val>
                                        </p:tav>
                                      </p:tavLst>
                                    </p:anim>
                                  </p:childTnLst>
                                </p:cTn>
                              </p:par>
                              <p:par>
                                <p:cTn id="35" presetID="2" presetClass="entr" presetSubtype="8" dur="indefinite" fill="hold" nodeType="withEffect">
                                  <p:stCondLst>
                                    <p:cond delay="0"/>
                                  </p:stCondLst>
                                  <p:childTnLst>
                                    <p:set>
                                      <p:cBhvr>
                                        <p:cTn id="36" dur="1" fill="hold">
                                          <p:stCondLst>
                                            <p:cond delay="0"/>
                                          </p:stCondLst>
                                        </p:cTn>
                                        <p:tgtEl>
                                          <p:spTgt spid="914">
                                            <p:txEl>
                                              <p:pRg st="342" end="371"/>
                                            </p:txEl>
                                          </p:spTgt>
                                        </p:tgtEl>
                                        <p:attrNameLst>
                                          <p:attrName>style.visibility</p:attrName>
                                        </p:attrNameLst>
                                      </p:cBhvr>
                                      <p:to>
                                        <p:strVal val="visible"/>
                                      </p:to>
                                    </p:set>
                                    <p:anim calcmode="lin" valueType="num">
                                      <p:cBhvr additive="repl">
                                        <p:cTn id="37" dur="500" fill="hold"/>
                                        <p:tgtEl>
                                          <p:spTgt spid="914">
                                            <p:txEl>
                                              <p:pRg st="342" end="371"/>
                                            </p:txEl>
                                          </p:spTgt>
                                        </p:tgtEl>
                                        <p:attrNameLst>
                                          <p:attrName>ppt_x</p:attrName>
                                        </p:attrNameLst>
                                      </p:cBhvr>
                                      <p:tavLst>
                                        <p:tav tm="0">
                                          <p:val>
                                            <p:strVal val="0-#ppt_w/2"/>
                                          </p:val>
                                        </p:tav>
                                        <p:tav tm="100000">
                                          <p:val>
                                            <p:strVal val="#ppt_x"/>
                                          </p:val>
                                        </p:tav>
                                      </p:tavLst>
                                    </p:anim>
                                    <p:anim calcmode="lin" valueType="num">
                                      <p:cBhvr additive="repl">
                                        <p:cTn id="38" dur="500" fill="hold"/>
                                        <p:tgtEl>
                                          <p:spTgt spid="914">
                                            <p:txEl>
                                              <p:pRg st="342" end="37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5"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a:latin typeface="Calibri"/>
              </a:rPr>
              <a:t>Dynamic allocation of 2D arrays (Cont ..)</a:t>
            </a:r>
            <a:endParaRPr/>
          </a:p>
        </p:txBody>
      </p:sp>
      <p:sp>
        <p:nvSpPr>
          <p:cNvPr id="916"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lIns="0" rIns="0"/>
          <a:lstStyle/>
          <a:p>
            <a:pPr>
              <a:lnSpc>
                <a:spcPct val="100000"/>
              </a:lnSpc>
              <a:buFont typeface="Arial"/>
              <a:buChar char="•"/>
            </a:pPr>
            <a:r>
              <a:rPr lang="en-US" sz="2800">
                <a:latin typeface="Calibri"/>
              </a:rPr>
              <a:t>The elements of the array</a:t>
            </a:r>
            <a:r>
              <a:rPr lang="en-US" sz="2800" b="1">
                <a:solidFill>
                  <a:srgbClr val="1F497D"/>
                </a:solidFill>
                <a:latin typeface="Courier New"/>
                <a:ea typeface="Courier New"/>
              </a:rPr>
              <a:t> matrix </a:t>
            </a:r>
            <a:r>
              <a:rPr lang="en-US" sz="2800">
                <a:latin typeface="Calibri"/>
              </a:rPr>
              <a:t>now can be accessed by the</a:t>
            </a:r>
            <a:r>
              <a:rPr lang="en-US" sz="2800" b="1">
                <a:solidFill>
                  <a:srgbClr val="1F497D"/>
                </a:solidFill>
                <a:latin typeface="Courier New"/>
                <a:ea typeface="Courier New"/>
              </a:rPr>
              <a:t> matrix[i][j]</a:t>
            </a:r>
            <a:r>
              <a:rPr lang="en-US" sz="2800">
                <a:latin typeface="Calibri"/>
              </a:rPr>
              <a:t> notation</a:t>
            </a:r>
            <a:endParaRPr/>
          </a:p>
          <a:p>
            <a:pPr>
              <a:lnSpc>
                <a:spcPct val="100000"/>
              </a:lnSpc>
              <a:buFont typeface="Arial"/>
              <a:buChar char="•"/>
            </a:pPr>
            <a:r>
              <a:rPr lang="en-US" sz="2800">
                <a:latin typeface="Calibri"/>
              </a:rPr>
              <a:t>Keep in mind, the entire array is not in contiguous space (unlike a static 2D array)</a:t>
            </a:r>
            <a:endParaRPr/>
          </a:p>
          <a:p>
            <a:pPr>
              <a:lnSpc>
                <a:spcPct val="100000"/>
              </a:lnSpc>
              <a:buFont typeface="Arial"/>
              <a:buChar char="•"/>
            </a:pPr>
            <a:r>
              <a:rPr lang="en-US" sz="2800">
                <a:latin typeface="Calibri"/>
              </a:rPr>
              <a:t>The elements of each row are in contiguous space, but the rows themselves are not.</a:t>
            </a:r>
            <a:endParaRPr/>
          </a:p>
          <a:p>
            <a:pPr lvl="1">
              <a:lnSpc>
                <a:spcPct val="100000"/>
              </a:lnSpc>
              <a:buFont typeface="Arial"/>
              <a:buChar char="–"/>
            </a:pPr>
            <a:r>
              <a:rPr lang="en-US" sz="2800" b="1" strike="noStrike">
                <a:solidFill>
                  <a:srgbClr val="1F497D"/>
                </a:solidFill>
                <a:latin typeface="Courier New"/>
                <a:ea typeface="Courier New"/>
              </a:rPr>
              <a:t>matrix[i][j+1]</a:t>
            </a:r>
            <a:r>
              <a:rPr lang="en-US" sz="2800" strike="noStrike">
                <a:solidFill>
                  <a:srgbClr val="000000"/>
                </a:solidFill>
                <a:latin typeface="Calibri"/>
                <a:ea typeface="Droid Sans Fallback"/>
              </a:rPr>
              <a:t> is after</a:t>
            </a:r>
            <a:r>
              <a:rPr lang="en-US" sz="2800" b="1" strike="noStrike">
                <a:solidFill>
                  <a:srgbClr val="1F497D"/>
                </a:solidFill>
                <a:latin typeface="Courier New"/>
                <a:ea typeface="Courier New"/>
              </a:rPr>
              <a:t> matrix[i][j]</a:t>
            </a:r>
            <a:r>
              <a:rPr lang="en-US" sz="2800" strike="noStrike">
                <a:solidFill>
                  <a:srgbClr val="000000"/>
                </a:solidFill>
                <a:latin typeface="Calibri"/>
                <a:ea typeface="Droid Sans Fallback"/>
              </a:rPr>
              <a:t> in memory, but </a:t>
            </a:r>
            <a:r>
              <a:rPr lang="en-US" sz="2800" b="1" strike="noStrike">
                <a:solidFill>
                  <a:srgbClr val="1F497D"/>
                </a:solidFill>
                <a:latin typeface="Courier New"/>
                <a:ea typeface="Courier New"/>
              </a:rPr>
              <a:t>matrix[i][0]</a:t>
            </a:r>
            <a:r>
              <a:rPr lang="en-US" sz="2800" strike="noStrike">
                <a:solidFill>
                  <a:srgbClr val="000000"/>
                </a:solidFill>
                <a:latin typeface="Calibri"/>
                <a:ea typeface="Droid Sans Fallback"/>
              </a:rPr>
              <a:t> may be before or after</a:t>
            </a:r>
            <a:r>
              <a:rPr lang="en-US" sz="2800" b="1" strike="noStrike">
                <a:solidFill>
                  <a:srgbClr val="1F497D"/>
                </a:solidFill>
                <a:latin typeface="Courier New"/>
                <a:ea typeface="Courier New"/>
              </a:rPr>
              <a:t> matrix[i+1][0]</a:t>
            </a:r>
            <a:r>
              <a:rPr lang="en-US" sz="2800" strike="noStrike">
                <a:solidFill>
                  <a:srgbClr val="000000"/>
                </a:solidFill>
                <a:latin typeface="Calibri"/>
                <a:ea typeface="Droid Sans Fallback"/>
              </a:rPr>
              <a:t> in memory</a:t>
            </a:r>
            <a:endParaRPr/>
          </a:p>
        </p:txBody>
      </p:sp>
    </p:spTree>
  </p:cSld>
  <p:clrMapOvr>
    <a:masterClrMapping/>
  </p:clrMapOvr>
  <p:transition>
    <p:random/>
  </p:transition>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 presetClass="entr" presetSubtype="8" dur="indefinite" fill="hold" nodeType="clickEffect">
                                  <p:stCondLst>
                                    <p:cond delay="0"/>
                                  </p:stCondLst>
                                  <p:childTnLst>
                                    <p:set>
                                      <p:cBhvr>
                                        <p:cTn id="6" dur="1" fill="hold">
                                          <p:stCondLst>
                                            <p:cond delay="0"/>
                                          </p:stCondLst>
                                        </p:cTn>
                                        <p:tgtEl>
                                          <p:spTgt spid="916">
                                            <p:txEl>
                                              <p:pRg st="0" end="82"/>
                                            </p:txEl>
                                          </p:spTgt>
                                        </p:tgtEl>
                                        <p:attrNameLst>
                                          <p:attrName>style.visibility</p:attrName>
                                        </p:attrNameLst>
                                      </p:cBhvr>
                                      <p:to>
                                        <p:strVal val="visible"/>
                                      </p:to>
                                    </p:set>
                                    <p:anim calcmode="lin" valueType="num">
                                      <p:cBhvr additive="repl">
                                        <p:cTn id="7" dur="500" fill="hold"/>
                                        <p:tgtEl>
                                          <p:spTgt spid="916">
                                            <p:txEl>
                                              <p:pRg st="0" end="82"/>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916">
                                            <p:txEl>
                                              <p:pRg st="0" end="82"/>
                                            </p:txEl>
                                          </p:spTgt>
                                        </p:tgtEl>
                                        <p:attrNameLst>
                                          <p:attrName>ppt_y</p:attrName>
                                        </p:attrNameLst>
                                      </p:cBhvr>
                                      <p:tavLst>
                                        <p:tav tm="0">
                                          <p:val>
                                            <p:strVal val="#ppt_y"/>
                                          </p:val>
                                        </p:tav>
                                        <p:tav tm="100000">
                                          <p:val>
                                            <p:strVal val="#ppt_y"/>
                                          </p:val>
                                        </p:tav>
                                      </p:tavLst>
                                    </p:anim>
                                  </p:childTnLst>
                                </p:cTn>
                              </p:par>
                            </p:childTnLst>
                          </p:cTn>
                        </p:par>
                      </p:childTnLst>
                    </p:cTn>
                  </p:par>
                  <p:par>
                    <p:cTn id="9" dur="indefinite" fill="hold" nodeType="clickEffect">
                      <p:stCondLst>
                        <p:cond delay="indefinite"/>
                      </p:stCondLst>
                      <p:childTnLst>
                        <p:par>
                          <p:cTn id="10" dur="indefinite" fill="hold" nodeType="clickEffect">
                            <p:stCondLst>
                              <p:cond delay="0"/>
                            </p:stCondLst>
                            <p:childTnLst>
                              <p:par>
                                <p:cTn id="11" presetID="2" presetClass="entr" presetSubtype="8" dur="indefinite" fill="hold" nodeType="clickEffect">
                                  <p:stCondLst>
                                    <p:cond delay="0"/>
                                  </p:stCondLst>
                                  <p:childTnLst>
                                    <p:set>
                                      <p:cBhvr>
                                        <p:cTn id="12" dur="1" fill="hold">
                                          <p:stCondLst>
                                            <p:cond delay="0"/>
                                          </p:stCondLst>
                                        </p:cTn>
                                        <p:tgtEl>
                                          <p:spTgt spid="916">
                                            <p:txEl>
                                              <p:pRg st="82" end="167"/>
                                            </p:txEl>
                                          </p:spTgt>
                                        </p:tgtEl>
                                        <p:attrNameLst>
                                          <p:attrName>style.visibility</p:attrName>
                                        </p:attrNameLst>
                                      </p:cBhvr>
                                      <p:to>
                                        <p:strVal val="visible"/>
                                      </p:to>
                                    </p:set>
                                    <p:anim calcmode="lin" valueType="num">
                                      <p:cBhvr additive="repl">
                                        <p:cTn id="13" dur="500" fill="hold"/>
                                        <p:tgtEl>
                                          <p:spTgt spid="916">
                                            <p:txEl>
                                              <p:pRg st="82" end="167"/>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916">
                                            <p:txEl>
                                              <p:pRg st="82" end="167"/>
                                            </p:txEl>
                                          </p:spTgt>
                                        </p:tgtEl>
                                        <p:attrNameLst>
                                          <p:attrName>ppt_y</p:attrName>
                                        </p:attrNameLst>
                                      </p:cBhvr>
                                      <p:tavLst>
                                        <p:tav tm="0">
                                          <p:val>
                                            <p:strVal val="#ppt_y"/>
                                          </p:val>
                                        </p:tav>
                                        <p:tav tm="100000">
                                          <p:val>
                                            <p:strVal val="#ppt_y"/>
                                          </p:val>
                                        </p:tav>
                                      </p:tavLst>
                                    </p:anim>
                                  </p:childTnLst>
                                </p:cTn>
                              </p:par>
                            </p:childTnLst>
                          </p:cTn>
                        </p:par>
                      </p:childTnLst>
                    </p:cTn>
                  </p:par>
                  <p:par>
                    <p:cTn id="15" dur="indefinite" fill="hold" nodeType="clickEffect">
                      <p:stCondLst>
                        <p:cond delay="indefinite"/>
                      </p:stCondLst>
                      <p:childTnLst>
                        <p:par>
                          <p:cTn id="16" dur="indefinite" fill="hold" nodeType="clickEffect">
                            <p:stCondLst>
                              <p:cond delay="0"/>
                            </p:stCondLst>
                            <p:childTnLst>
                              <p:par>
                                <p:cTn id="17" presetID="2" presetClass="entr" presetSubtype="8" dur="indefinite" fill="hold" nodeType="clickEffect">
                                  <p:stCondLst>
                                    <p:cond delay="0"/>
                                  </p:stCondLst>
                                  <p:childTnLst>
                                    <p:set>
                                      <p:cBhvr>
                                        <p:cTn id="18" dur="1" fill="hold">
                                          <p:stCondLst>
                                            <p:cond delay="0"/>
                                          </p:stCondLst>
                                        </p:cTn>
                                        <p:tgtEl>
                                          <p:spTgt spid="916">
                                            <p:txEl>
                                              <p:pRg st="167" end="250"/>
                                            </p:txEl>
                                          </p:spTgt>
                                        </p:tgtEl>
                                        <p:attrNameLst>
                                          <p:attrName>style.visibility</p:attrName>
                                        </p:attrNameLst>
                                      </p:cBhvr>
                                      <p:to>
                                        <p:strVal val="visible"/>
                                      </p:to>
                                    </p:set>
                                    <p:anim calcmode="lin" valueType="num">
                                      <p:cBhvr additive="repl">
                                        <p:cTn id="19" dur="500" fill="hold"/>
                                        <p:tgtEl>
                                          <p:spTgt spid="916">
                                            <p:txEl>
                                              <p:pRg st="167" end="250"/>
                                            </p:txEl>
                                          </p:spTgt>
                                        </p:tgtEl>
                                        <p:attrNameLst>
                                          <p:attrName>ppt_x</p:attrName>
                                        </p:attrNameLst>
                                      </p:cBhvr>
                                      <p:tavLst>
                                        <p:tav tm="0">
                                          <p:val>
                                            <p:strVal val="0-#ppt_w/2"/>
                                          </p:val>
                                        </p:tav>
                                        <p:tav tm="100000">
                                          <p:val>
                                            <p:strVal val="#ppt_x"/>
                                          </p:val>
                                        </p:tav>
                                      </p:tavLst>
                                    </p:anim>
                                    <p:anim calcmode="lin" valueType="num">
                                      <p:cBhvr additive="repl">
                                        <p:cTn id="20" dur="500" fill="hold"/>
                                        <p:tgtEl>
                                          <p:spTgt spid="916">
                                            <p:txEl>
                                              <p:pRg st="167" end="250"/>
                                            </p:txEl>
                                          </p:spTgt>
                                        </p:tgtEl>
                                        <p:attrNameLst>
                                          <p:attrName>ppt_y</p:attrName>
                                        </p:attrNameLst>
                                      </p:cBhvr>
                                      <p:tavLst>
                                        <p:tav tm="0">
                                          <p:val>
                                            <p:strVal val="#ppt_y"/>
                                          </p:val>
                                        </p:tav>
                                        <p:tav tm="100000">
                                          <p:val>
                                            <p:strVal val="#ppt_y"/>
                                          </p:val>
                                        </p:tav>
                                      </p:tavLst>
                                    </p:anim>
                                  </p:childTnLst>
                                </p:cTn>
                              </p:par>
                            </p:childTnLst>
                          </p:cTn>
                        </p:par>
                      </p:childTnLst>
                    </p:cTn>
                  </p:par>
                  <p:par>
                    <p:cTn id="21" dur="indefinite" fill="hold" nodeType="clickEffect">
                      <p:stCondLst>
                        <p:cond delay="indefinite"/>
                      </p:stCondLst>
                      <p:childTnLst>
                        <p:par>
                          <p:cTn id="22" dur="indefinite" fill="hold" nodeType="clickEffect">
                            <p:stCondLst>
                              <p:cond delay="0"/>
                            </p:stCondLst>
                            <p:childTnLst>
                              <p:par>
                                <p:cTn id="23" presetID="2" presetClass="entr" presetSubtype="8" dur="indefinite" fill="hold" nodeType="clickEffect">
                                  <p:stCondLst>
                                    <p:cond delay="0"/>
                                  </p:stCondLst>
                                  <p:childTnLst>
                                    <p:set>
                                      <p:cBhvr>
                                        <p:cTn id="24" dur="1" fill="hold">
                                          <p:stCondLst>
                                            <p:cond delay="0"/>
                                          </p:stCondLst>
                                        </p:cTn>
                                        <p:tgtEl>
                                          <p:spTgt spid="916">
                                            <p:txEl>
                                              <p:pRg st="250" end="363"/>
                                            </p:txEl>
                                          </p:spTgt>
                                        </p:tgtEl>
                                        <p:attrNameLst>
                                          <p:attrName>style.visibility</p:attrName>
                                        </p:attrNameLst>
                                      </p:cBhvr>
                                      <p:to>
                                        <p:strVal val="visible"/>
                                      </p:to>
                                    </p:set>
                                    <p:anim calcmode="lin" valueType="num">
                                      <p:cBhvr additive="repl">
                                        <p:cTn id="25" dur="500" fill="hold"/>
                                        <p:tgtEl>
                                          <p:spTgt spid="916">
                                            <p:txEl>
                                              <p:pRg st="250" end="363"/>
                                            </p:txEl>
                                          </p:spTgt>
                                        </p:tgtEl>
                                        <p:attrNameLst>
                                          <p:attrName>ppt_x</p:attrName>
                                        </p:attrNameLst>
                                      </p:cBhvr>
                                      <p:tavLst>
                                        <p:tav tm="0">
                                          <p:val>
                                            <p:strVal val="0-#ppt_w/2"/>
                                          </p:val>
                                        </p:tav>
                                        <p:tav tm="100000">
                                          <p:val>
                                            <p:strVal val="#ppt_x"/>
                                          </p:val>
                                        </p:tav>
                                      </p:tavLst>
                                    </p:anim>
                                    <p:anim calcmode="lin" valueType="num">
                                      <p:cBhvr additive="repl">
                                        <p:cTn id="26" dur="500" fill="hold"/>
                                        <p:tgtEl>
                                          <p:spTgt spid="916">
                                            <p:txEl>
                                              <p:pRg st="250" end="36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CustomShape 1"/>
          <p:cNvSpPr/>
          <p:nvPr/>
        </p:nvSpPr>
        <p:spPr>
          <a:xfrm>
            <a:off x="1066680" y="457200"/>
            <a:ext cx="777096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Declaring a class</a:t>
            </a:r>
            <a:endParaRPr/>
          </a:p>
        </p:txBody>
      </p:sp>
      <p:sp>
        <p:nvSpPr>
          <p:cNvPr id="507" name="CustomShape 2"/>
          <p:cNvSpPr/>
          <p:nvPr/>
        </p:nvSpPr>
        <p:spPr>
          <a:xfrm>
            <a:off x="990720" y="1676520"/>
            <a:ext cx="7770960" cy="449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2400" strike="noStrike">
                <a:solidFill>
                  <a:srgbClr val="000000"/>
                </a:solidFill>
                <a:latin typeface="Tahoma"/>
                <a:ea typeface="DejaVu Sans"/>
              </a:rPr>
              <a:t>The general form of a class declaration is-</a:t>
            </a:r>
            <a:endParaRPr/>
          </a:p>
          <a:p>
            <a:pPr>
              <a:lnSpc>
                <a:spcPct val="100000"/>
              </a:lnSpc>
            </a:pPr>
            <a:r>
              <a:rPr lang="en-IN" sz="2400" strike="noStrike">
                <a:solidFill>
                  <a:srgbClr val="000000"/>
                </a:solidFill>
                <a:latin typeface="Tahoma"/>
                <a:ea typeface="DejaVu Sans"/>
              </a:rPr>
              <a:t>Class class_name </a:t>
            </a:r>
            <a:endParaRPr/>
          </a:p>
          <a:p>
            <a:pPr>
              <a:lnSpc>
                <a:spcPct val="100000"/>
              </a:lnSpc>
            </a:pPr>
            <a:r>
              <a:rPr lang="en-IN" sz="2400" strike="noStrike">
                <a:solidFill>
                  <a:srgbClr val="000000"/>
                </a:solidFill>
                <a:latin typeface="Tahoma"/>
                <a:ea typeface="DejaVu Sans"/>
              </a:rPr>
              <a:t>	{</a:t>
            </a:r>
            <a:endParaRPr/>
          </a:p>
          <a:p>
            <a:pPr>
              <a:lnSpc>
                <a:spcPct val="100000"/>
              </a:lnSpc>
            </a:pPr>
            <a:r>
              <a:rPr lang="en-IN" sz="2400" strike="noStrike">
                <a:solidFill>
                  <a:srgbClr val="000000"/>
                </a:solidFill>
                <a:latin typeface="Tahoma"/>
                <a:ea typeface="DejaVu Sans"/>
              </a:rPr>
              <a:t>	private:</a:t>
            </a:r>
            <a:endParaRPr/>
          </a:p>
          <a:p>
            <a:pPr>
              <a:lnSpc>
                <a:spcPct val="100000"/>
              </a:lnSpc>
            </a:pPr>
            <a:r>
              <a:rPr lang="en-IN" sz="2400" strike="noStrike">
                <a:solidFill>
                  <a:srgbClr val="000000"/>
                </a:solidFill>
                <a:latin typeface="Tahoma"/>
                <a:ea typeface="DejaVu Sans"/>
              </a:rPr>
              <a:t>		</a:t>
            </a:r>
            <a:r>
              <a:rPr lang="en-IN" sz="2400" strike="noStrike">
                <a:solidFill>
                  <a:srgbClr val="000000"/>
                </a:solidFill>
                <a:latin typeface="Times New Roman"/>
                <a:ea typeface="DejaVu Sans"/>
              </a:rPr>
              <a:t>variable declaration;            // data members or class    					members</a:t>
            </a:r>
            <a:endParaRPr/>
          </a:p>
          <a:p>
            <a:pPr>
              <a:lnSpc>
                <a:spcPct val="100000"/>
              </a:lnSpc>
            </a:pPr>
            <a:r>
              <a:rPr lang="en-IN" sz="2400" strike="noStrike">
                <a:solidFill>
                  <a:srgbClr val="000000"/>
                </a:solidFill>
                <a:latin typeface="Times New Roman"/>
                <a:ea typeface="DejaVu Sans"/>
              </a:rPr>
              <a:t>		function declaration;</a:t>
            </a:r>
            <a:endParaRPr/>
          </a:p>
          <a:p>
            <a:pPr>
              <a:lnSpc>
                <a:spcPct val="100000"/>
              </a:lnSpc>
            </a:pPr>
            <a:r>
              <a:rPr lang="en-IN" sz="2400" strike="noStrike">
                <a:solidFill>
                  <a:srgbClr val="000000"/>
                </a:solidFill>
                <a:latin typeface="Tahoma"/>
                <a:ea typeface="DejaVu Sans"/>
              </a:rPr>
              <a:t>	public :</a:t>
            </a:r>
            <a:endParaRPr/>
          </a:p>
          <a:p>
            <a:pPr>
              <a:lnSpc>
                <a:spcPct val="100000"/>
              </a:lnSpc>
            </a:pPr>
            <a:r>
              <a:rPr lang="en-IN" sz="2400" strike="noStrike">
                <a:solidFill>
                  <a:srgbClr val="000000"/>
                </a:solidFill>
                <a:latin typeface="Tahoma"/>
                <a:ea typeface="DejaVu Sans"/>
              </a:rPr>
              <a:t>		variable declaration;     // Member functions</a:t>
            </a:r>
            <a:endParaRPr/>
          </a:p>
          <a:p>
            <a:pPr>
              <a:lnSpc>
                <a:spcPct val="100000"/>
              </a:lnSpc>
            </a:pPr>
            <a:r>
              <a:rPr lang="en-IN" sz="2400" strike="noStrike">
                <a:solidFill>
                  <a:srgbClr val="000000"/>
                </a:solidFill>
                <a:latin typeface="Tahoma"/>
                <a:ea typeface="DejaVu Sans"/>
              </a:rPr>
              <a:t>		function declaration;</a:t>
            </a:r>
            <a:endParaRPr/>
          </a:p>
          <a:p>
            <a:pPr>
              <a:lnSpc>
                <a:spcPct val="100000"/>
              </a:lnSpc>
            </a:pPr>
            <a:r>
              <a:rPr lang="en-IN" sz="2400" strike="noStrike">
                <a:solidFill>
                  <a:srgbClr val="000000"/>
                </a:solidFill>
                <a:latin typeface="Tahoma"/>
                <a:ea typeface="DejaVu Sans"/>
              </a:rPr>
              <a:t>	};</a:t>
            </a:r>
            <a:endParaRPr/>
          </a:p>
        </p:txBody>
      </p:sp>
      <p:sp>
        <p:nvSpPr>
          <p:cNvPr id="508" name="CustomShape 3"/>
          <p:cNvSpPr/>
          <p:nvPr/>
        </p:nvSpPr>
        <p:spPr>
          <a:xfrm>
            <a:off x="5715000" y="6305400"/>
            <a:ext cx="2894040" cy="47484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7"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Example</a:t>
            </a:r>
            <a:endParaRPr/>
          </a:p>
        </p:txBody>
      </p:sp>
      <p:sp>
        <p:nvSpPr>
          <p:cNvPr id="918" name="CustomShape 2"/>
          <p:cNvSpPr/>
          <p:nvPr/>
        </p:nvSpPr>
        <p:spPr>
          <a:xfrm>
            <a:off x="685800" y="1981080"/>
            <a:ext cx="7772400" cy="243864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90000"/>
              </a:lnSpc>
            </a:pPr>
            <a:r>
              <a:rPr lang="en-US" sz="2000" b="1">
                <a:solidFill>
                  <a:srgbClr val="1F497D"/>
                </a:solidFill>
                <a:latin typeface="Courier New"/>
                <a:ea typeface="Courier New"/>
              </a:rPr>
              <a:t>// create a 2D array dynamically</a:t>
            </a:r>
            <a:endParaRPr/>
          </a:p>
          <a:p>
            <a:pPr>
              <a:lnSpc>
                <a:spcPct val="90000"/>
              </a:lnSpc>
            </a:pPr>
            <a:r>
              <a:rPr lang="en-US" sz="2000" b="1">
                <a:solidFill>
                  <a:srgbClr val="1F497D"/>
                </a:solidFill>
                <a:latin typeface="Courier New"/>
                <a:ea typeface="Courier New"/>
              </a:rPr>
              <a:t>int rows, columns, i, j;</a:t>
            </a:r>
            <a:endParaRPr/>
          </a:p>
          <a:p>
            <a:pPr>
              <a:lnSpc>
                <a:spcPct val="90000"/>
              </a:lnSpc>
            </a:pPr>
            <a:r>
              <a:rPr lang="en-US" sz="2000" b="1">
                <a:solidFill>
                  <a:srgbClr val="1F497D"/>
                </a:solidFill>
                <a:latin typeface="Courier New"/>
                <a:ea typeface="Courier New"/>
              </a:rPr>
              <a:t>int **matrix;</a:t>
            </a:r>
            <a:endParaRPr/>
          </a:p>
          <a:p>
            <a:pPr>
              <a:lnSpc>
                <a:spcPct val="90000"/>
              </a:lnSpc>
            </a:pPr>
            <a:r>
              <a:rPr lang="en-US" sz="2000" b="1">
                <a:solidFill>
                  <a:srgbClr val="1F497D"/>
                </a:solidFill>
                <a:latin typeface="Courier New"/>
                <a:ea typeface="Courier New"/>
              </a:rPr>
              <a:t>cin &gt;&gt; rows &gt;&gt; columns;</a:t>
            </a:r>
            <a:endParaRPr/>
          </a:p>
          <a:p>
            <a:pPr>
              <a:lnSpc>
                <a:spcPct val="90000"/>
              </a:lnSpc>
            </a:pPr>
            <a:r>
              <a:rPr lang="en-US" sz="2000" b="1">
                <a:solidFill>
                  <a:srgbClr val="1F497D"/>
                </a:solidFill>
                <a:latin typeface="Courier New"/>
                <a:ea typeface="Courier New"/>
              </a:rPr>
              <a:t>matrix = new int*[rows];</a:t>
            </a:r>
            <a:endParaRPr/>
          </a:p>
          <a:p>
            <a:pPr>
              <a:lnSpc>
                <a:spcPct val="90000"/>
              </a:lnSpc>
            </a:pPr>
            <a:r>
              <a:rPr lang="en-US" sz="2000" b="1">
                <a:solidFill>
                  <a:srgbClr val="1F497D"/>
                </a:solidFill>
                <a:latin typeface="Courier New"/>
                <a:ea typeface="Courier New"/>
              </a:rPr>
              <a:t>for(i=0; i&lt;rows; i++)</a:t>
            </a:r>
            <a:endParaRPr/>
          </a:p>
          <a:p>
            <a:pPr>
              <a:lnSpc>
                <a:spcPct val="90000"/>
              </a:lnSpc>
            </a:pPr>
            <a:r>
              <a:rPr lang="en-US" sz="2000" b="1">
                <a:solidFill>
                  <a:srgbClr val="1F497D"/>
                </a:solidFill>
                <a:latin typeface="Courier New"/>
                <a:ea typeface="Courier New"/>
              </a:rPr>
              <a:t>   matrix[i] = new int[columns];</a:t>
            </a:r>
            <a:endParaRPr/>
          </a:p>
        </p:txBody>
      </p:sp>
      <p:sp>
        <p:nvSpPr>
          <p:cNvPr id="919" name="CustomShape 3"/>
          <p:cNvSpPr/>
          <p:nvPr/>
        </p:nvSpPr>
        <p:spPr>
          <a:xfrm>
            <a:off x="685800" y="4648320"/>
            <a:ext cx="7772400" cy="167616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90000"/>
              </a:lnSpc>
            </a:pPr>
            <a:r>
              <a:rPr lang="en-US" sz="2000" b="1">
                <a:solidFill>
                  <a:srgbClr val="1F497D"/>
                </a:solidFill>
                <a:latin typeface="Courier New"/>
                <a:ea typeface="Courier New"/>
              </a:rPr>
              <a:t>// deallocate the array</a:t>
            </a:r>
            <a:endParaRPr/>
          </a:p>
          <a:p>
            <a:pPr>
              <a:lnSpc>
                <a:spcPct val="90000"/>
              </a:lnSpc>
            </a:pPr>
            <a:r>
              <a:rPr lang="en-US" sz="2000" b="1">
                <a:solidFill>
                  <a:srgbClr val="1F497D"/>
                </a:solidFill>
                <a:latin typeface="Courier New"/>
                <a:ea typeface="Courier New"/>
              </a:rPr>
              <a:t>for(i=0; i&lt;rows; i++)</a:t>
            </a:r>
            <a:endParaRPr/>
          </a:p>
          <a:p>
            <a:pPr>
              <a:lnSpc>
                <a:spcPct val="90000"/>
              </a:lnSpc>
            </a:pPr>
            <a:r>
              <a:rPr lang="en-US" sz="2000" b="1">
                <a:solidFill>
                  <a:srgbClr val="1F497D"/>
                </a:solidFill>
                <a:latin typeface="Courier New"/>
                <a:ea typeface="Courier New"/>
              </a:rPr>
              <a:t>   delete [] matrix[i];</a:t>
            </a:r>
            <a:endParaRPr/>
          </a:p>
          <a:p>
            <a:pPr>
              <a:lnSpc>
                <a:spcPct val="90000"/>
              </a:lnSpc>
            </a:pPr>
            <a:r>
              <a:rPr lang="en-US" sz="2000" b="1">
                <a:solidFill>
                  <a:srgbClr val="1F497D"/>
                </a:solidFill>
                <a:latin typeface="Courier New"/>
                <a:ea typeface="Courier New"/>
              </a:rPr>
              <a:t>delete [] matrix;</a:t>
            </a:r>
            <a:endParaRPr/>
          </a:p>
        </p:txBody>
      </p:sp>
    </p:spTree>
  </p:cSld>
  <p:clrMapOvr>
    <a:masterClrMapping/>
  </p:clrMapOvr>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2" presetClass="entr" presetSubtype="8" dur="indefinite" fill="hold" nodeType="clickEffect">
                                  <p:stCondLst>
                                    <p:cond delay="0"/>
                                  </p:stCondLst>
                                  <p:childTnLst>
                                    <p:set>
                                      <p:cBhvr>
                                        <p:cTn id="6" dur="1" fill="hold">
                                          <p:stCondLst>
                                            <p:cond delay="0"/>
                                          </p:stCondLst>
                                        </p:cTn>
                                        <p:tgtEl>
                                          <p:spTgt spid="919"/>
                                        </p:tgtEl>
                                        <p:attrNameLst>
                                          <p:attrName>style.visibility</p:attrName>
                                        </p:attrNameLst>
                                      </p:cBhvr>
                                      <p:to>
                                        <p:strVal val="visible"/>
                                      </p:to>
                                    </p:set>
                                    <p:animEffect transition="in" filter="wipe(left)">
                                      <p:cBhvr additive="repl">
                                        <p:cTn id="7" dur="500"/>
                                        <p:tgtEl>
                                          <p:spTgt spid="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0" name="CustomShape 1"/>
          <p:cNvSpPr/>
          <p:nvPr/>
        </p:nvSpPr>
        <p:spPr>
          <a:xfrm>
            <a:off x="685800" y="2666880"/>
            <a:ext cx="7772400" cy="1143000"/>
          </a:xfrm>
          <a:prstGeom prst="rect">
            <a:avLst/>
          </a:prstGeom>
          <a:noFill/>
          <a:ln>
            <a:noFill/>
          </a:ln>
        </p:spPr>
        <p:style>
          <a:lnRef idx="0">
            <a:scrgbClr r="0" g="0" b="0"/>
          </a:lnRef>
          <a:fillRef idx="0">
            <a:scrgbClr r="0" g="0" b="0"/>
          </a:fillRef>
          <a:effectRef idx="0">
            <a:scrgbClr r="0" g="0" b="0"/>
          </a:effectRef>
          <a:fontRef idx="minor"/>
        </p:style>
        <p:txBody>
          <a:bodyPr lIns="92160" tIns="46080" rIns="92160" bIns="46080" anchor="ctr"/>
          <a:lstStyle/>
          <a:p>
            <a:pPr algn="ctr">
              <a:lnSpc>
                <a:spcPct val="100000"/>
              </a:lnSpc>
            </a:pPr>
            <a:r>
              <a:rPr lang="en-US" sz="4400">
                <a:latin typeface="Tahoma"/>
              </a:rPr>
              <a:t>Pointers to objects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Pointers to objects</a:t>
            </a:r>
            <a:endParaRPr/>
          </a:p>
        </p:txBody>
      </p:sp>
      <p:sp>
        <p:nvSpPr>
          <p:cNvPr id="922" name="CustomShape 2"/>
          <p:cNvSpPr/>
          <p:nvPr/>
        </p:nvSpPr>
        <p:spPr>
          <a:xfrm>
            <a:off x="685800" y="1981080"/>
            <a:ext cx="7772400" cy="1447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90000"/>
              </a:lnSpc>
              <a:buFont typeface="Arial"/>
              <a:buChar char="•"/>
            </a:pPr>
            <a:r>
              <a:rPr lang="en-US" sz="2800">
                <a:latin typeface="Calibri"/>
              </a:rPr>
              <a:t>Any type that can be used to declare a variable/object can also have a pointer type.</a:t>
            </a:r>
            <a:endParaRPr/>
          </a:p>
          <a:p>
            <a:pPr>
              <a:lnSpc>
                <a:spcPct val="90000"/>
              </a:lnSpc>
              <a:buFont typeface="Arial"/>
              <a:buChar char="•"/>
            </a:pPr>
            <a:r>
              <a:rPr lang="en-US" sz="2800">
                <a:latin typeface="Calibri"/>
              </a:rPr>
              <a:t>Consider the following class:</a:t>
            </a:r>
            <a:endParaRPr/>
          </a:p>
        </p:txBody>
      </p:sp>
      <p:sp>
        <p:nvSpPr>
          <p:cNvPr id="923" name="CustomShape 3"/>
          <p:cNvSpPr/>
          <p:nvPr/>
        </p:nvSpPr>
        <p:spPr>
          <a:xfrm>
            <a:off x="3124080" y="6356520"/>
            <a:ext cx="2895840" cy="365040"/>
          </a:xfrm>
          <a:prstGeom prst="rect">
            <a:avLst/>
          </a:prstGeom>
          <a:noFill/>
          <a:ln>
            <a:noFill/>
          </a:ln>
        </p:spPr>
        <p:style>
          <a:lnRef idx="0">
            <a:scrgbClr r="0" g="0" b="0"/>
          </a:lnRef>
          <a:fillRef idx="0">
            <a:scrgbClr r="0" g="0" b="0"/>
          </a:fillRef>
          <a:effectRef idx="0">
            <a:scrgbClr r="0" g="0" b="0"/>
          </a:effectRef>
          <a:fontRef idx="minor"/>
        </p:style>
      </p:sp>
      <p:sp>
        <p:nvSpPr>
          <p:cNvPr id="924" name="CustomShape 4"/>
          <p:cNvSpPr/>
          <p:nvPr/>
        </p:nvSpPr>
        <p:spPr>
          <a:xfrm>
            <a:off x="6553080" y="6356520"/>
            <a:ext cx="2133720" cy="365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r">
              <a:lnSpc>
                <a:spcPct val="100000"/>
              </a:lnSpc>
            </a:pPr>
            <a:fld id="{E5A169C2-3626-498A-BB98-37FA86680B25}" type="slidenum">
              <a:rPr lang="en-US" sz="1200">
                <a:solidFill>
                  <a:srgbClr val="898989"/>
                </a:solidFill>
                <a:latin typeface="Calibri"/>
              </a:rPr>
              <a:pPr algn="r">
                <a:lnSpc>
                  <a:spcPct val="100000"/>
                </a:lnSpc>
              </a:pPr>
              <a:t>82</a:t>
            </a:fld>
            <a:endParaRPr/>
          </a:p>
        </p:txBody>
      </p:sp>
      <p:sp>
        <p:nvSpPr>
          <p:cNvPr id="925" name="CustomShape 5"/>
          <p:cNvSpPr/>
          <p:nvPr/>
        </p:nvSpPr>
        <p:spPr>
          <a:xfrm>
            <a:off x="2362320" y="3352680"/>
            <a:ext cx="5486400" cy="2838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lvl="1">
              <a:lnSpc>
                <a:spcPct val="100000"/>
              </a:lnSpc>
            </a:pPr>
            <a:r>
              <a:rPr lang="en-US" sz="2000" b="1" strike="noStrike">
                <a:solidFill>
                  <a:srgbClr val="1F497D"/>
                </a:solidFill>
                <a:latin typeface="Courier New"/>
                <a:ea typeface="Droid Sans Fallback"/>
              </a:rPr>
              <a:t>class Rational</a:t>
            </a:r>
            <a:endParaRPr/>
          </a:p>
          <a:p>
            <a:pPr lvl="1">
              <a:lnSpc>
                <a:spcPct val="100000"/>
              </a:lnSpc>
            </a:pPr>
            <a:r>
              <a:rPr lang="en-US" sz="2000" b="1" strike="noStrike">
                <a:solidFill>
                  <a:srgbClr val="1F497D"/>
                </a:solidFill>
                <a:latin typeface="Courier New"/>
                <a:ea typeface="Droid Sans Fallback"/>
              </a:rPr>
              <a:t>{</a:t>
            </a:r>
            <a:endParaRPr/>
          </a:p>
          <a:p>
            <a:pPr lvl="1">
              <a:lnSpc>
                <a:spcPct val="100000"/>
              </a:lnSpc>
            </a:pPr>
            <a:r>
              <a:rPr lang="en-US" sz="2000" b="1" strike="noStrike">
                <a:solidFill>
                  <a:srgbClr val="1F497D"/>
                </a:solidFill>
                <a:latin typeface="Courier New"/>
                <a:ea typeface="Droid Sans Fallback"/>
              </a:rPr>
              <a:t>   private:</a:t>
            </a:r>
            <a:endParaRPr/>
          </a:p>
          <a:p>
            <a:pPr lvl="1">
              <a:lnSpc>
                <a:spcPct val="100000"/>
              </a:lnSpc>
            </a:pPr>
            <a:r>
              <a:rPr lang="en-US" sz="2000" b="1" strike="noStrike">
                <a:solidFill>
                  <a:srgbClr val="1F497D"/>
                </a:solidFill>
                <a:latin typeface="Courier New"/>
                <a:ea typeface="Droid Sans Fallback"/>
              </a:rPr>
              <a:t>      int numerator;</a:t>
            </a:r>
            <a:endParaRPr/>
          </a:p>
          <a:p>
            <a:pPr lvl="1">
              <a:lnSpc>
                <a:spcPct val="100000"/>
              </a:lnSpc>
            </a:pPr>
            <a:r>
              <a:rPr lang="en-US" sz="2000" b="1" strike="noStrike">
                <a:solidFill>
                  <a:srgbClr val="1F497D"/>
                </a:solidFill>
                <a:latin typeface="Courier New"/>
                <a:ea typeface="Droid Sans Fallback"/>
              </a:rPr>
              <a:t>      int denominator;</a:t>
            </a:r>
            <a:endParaRPr/>
          </a:p>
          <a:p>
            <a:pPr lvl="1">
              <a:lnSpc>
                <a:spcPct val="100000"/>
              </a:lnSpc>
            </a:pPr>
            <a:r>
              <a:rPr lang="en-US" sz="2000" b="1" strike="noStrike">
                <a:solidFill>
                  <a:srgbClr val="1F497D"/>
                </a:solidFill>
                <a:latin typeface="Courier New"/>
                <a:ea typeface="Droid Sans Fallback"/>
              </a:rPr>
              <a:t>   public:</a:t>
            </a:r>
            <a:endParaRPr/>
          </a:p>
          <a:p>
            <a:pPr lvl="1">
              <a:lnSpc>
                <a:spcPct val="100000"/>
              </a:lnSpc>
            </a:pPr>
            <a:r>
              <a:rPr lang="en-US" sz="2000" b="1" strike="noStrike">
                <a:solidFill>
                  <a:srgbClr val="1F497D"/>
                </a:solidFill>
                <a:latin typeface="Courier New"/>
                <a:ea typeface="Droid Sans Fallback"/>
              </a:rPr>
              <a:t>      Rational(int n, int d);</a:t>
            </a:r>
            <a:endParaRPr/>
          </a:p>
          <a:p>
            <a:pPr lvl="1">
              <a:lnSpc>
                <a:spcPct val="100000"/>
              </a:lnSpc>
            </a:pPr>
            <a:r>
              <a:rPr lang="en-US" sz="2000" b="1" strike="noStrike">
                <a:solidFill>
                  <a:srgbClr val="1F497D"/>
                </a:solidFill>
                <a:latin typeface="Courier New"/>
                <a:ea typeface="Droid Sans Fallback"/>
              </a:rPr>
              <a:t>      void Display();</a:t>
            </a:r>
            <a:endParaRPr/>
          </a:p>
          <a:p>
            <a:pPr lvl="1">
              <a:lnSpc>
                <a:spcPct val="100000"/>
              </a:lnSpc>
            </a:pPr>
            <a:r>
              <a:rPr lang="en-US" sz="2000" b="1" strike="noStrike">
                <a:solidFill>
                  <a:srgbClr val="1F497D"/>
                </a:solidFill>
                <a:latin typeface="Courier New"/>
                <a:ea typeface="Droid Sans Fallback"/>
              </a:rPr>
              <a:t>};</a:t>
            </a:r>
            <a:endParaRPr/>
          </a:p>
        </p:txBody>
      </p:sp>
    </p:spTree>
  </p:cSld>
  <p:clrMapOvr>
    <a:masterClrMapping/>
  </p:clrMapOvr>
  <p:transition>
    <p:random/>
  </p:transition>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 presetClass="entr" presetSubtype="8" dur="indefinite" fill="hold" nodeType="clickEffect">
                                  <p:stCondLst>
                                    <p:cond delay="0"/>
                                  </p:stCondLst>
                                  <p:childTnLst>
                                    <p:set>
                                      <p:cBhvr>
                                        <p:cTn id="6" dur="1" fill="hold">
                                          <p:stCondLst>
                                            <p:cond delay="0"/>
                                          </p:stCondLst>
                                        </p:cTn>
                                        <p:tgtEl>
                                          <p:spTgt spid="922">
                                            <p:txEl>
                                              <p:pRg st="0" end="85"/>
                                            </p:txEl>
                                          </p:spTgt>
                                        </p:tgtEl>
                                        <p:attrNameLst>
                                          <p:attrName>style.visibility</p:attrName>
                                        </p:attrNameLst>
                                      </p:cBhvr>
                                      <p:to>
                                        <p:strVal val="visible"/>
                                      </p:to>
                                    </p:set>
                                    <p:anim calcmode="lin" valueType="num">
                                      <p:cBhvr additive="repl">
                                        <p:cTn id="7" dur="500" fill="hold"/>
                                        <p:tgtEl>
                                          <p:spTgt spid="922">
                                            <p:txEl>
                                              <p:pRg st="0" end="85"/>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922">
                                            <p:txEl>
                                              <p:pRg st="0" end="85"/>
                                            </p:txEl>
                                          </p:spTgt>
                                        </p:tgtEl>
                                        <p:attrNameLst>
                                          <p:attrName>ppt_y</p:attrName>
                                        </p:attrNameLst>
                                      </p:cBhvr>
                                      <p:tavLst>
                                        <p:tav tm="0">
                                          <p:val>
                                            <p:strVal val="#ppt_y"/>
                                          </p:val>
                                        </p:tav>
                                        <p:tav tm="100000">
                                          <p:val>
                                            <p:strVal val="#ppt_y"/>
                                          </p:val>
                                        </p:tav>
                                      </p:tavLst>
                                    </p:anim>
                                  </p:childTnLst>
                                </p:cTn>
                              </p:par>
                            </p:childTnLst>
                          </p:cTn>
                        </p:par>
                      </p:childTnLst>
                    </p:cTn>
                  </p:par>
                  <p:par>
                    <p:cTn id="9" dur="indefinite" fill="hold" nodeType="clickEffect">
                      <p:stCondLst>
                        <p:cond delay="indefinite"/>
                      </p:stCondLst>
                      <p:childTnLst>
                        <p:par>
                          <p:cTn id="10" dur="indefinite" fill="hold" nodeType="clickEffect">
                            <p:stCondLst>
                              <p:cond delay="0"/>
                            </p:stCondLst>
                            <p:childTnLst>
                              <p:par>
                                <p:cTn id="11" presetID="2" presetClass="entr" presetSubtype="8" dur="indefinite" fill="hold" nodeType="clickEffect">
                                  <p:stCondLst>
                                    <p:cond delay="0"/>
                                  </p:stCondLst>
                                  <p:childTnLst>
                                    <p:set>
                                      <p:cBhvr>
                                        <p:cTn id="12" dur="1" fill="hold">
                                          <p:stCondLst>
                                            <p:cond delay="0"/>
                                          </p:stCondLst>
                                        </p:cTn>
                                        <p:tgtEl>
                                          <p:spTgt spid="922">
                                            <p:txEl>
                                              <p:pRg st="85" end="115"/>
                                            </p:txEl>
                                          </p:spTgt>
                                        </p:tgtEl>
                                        <p:attrNameLst>
                                          <p:attrName>style.visibility</p:attrName>
                                        </p:attrNameLst>
                                      </p:cBhvr>
                                      <p:to>
                                        <p:strVal val="visible"/>
                                      </p:to>
                                    </p:set>
                                    <p:anim calcmode="lin" valueType="num">
                                      <p:cBhvr additive="repl">
                                        <p:cTn id="13" dur="500" fill="hold"/>
                                        <p:tgtEl>
                                          <p:spTgt spid="922">
                                            <p:txEl>
                                              <p:pRg st="85" end="115"/>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922">
                                            <p:txEl>
                                              <p:pRg st="85" end="115"/>
                                            </p:txEl>
                                          </p:spTgt>
                                        </p:tgtEl>
                                        <p:attrNameLst>
                                          <p:attrName>ppt_y</p:attrName>
                                        </p:attrNameLst>
                                      </p:cBhvr>
                                      <p:tavLst>
                                        <p:tav tm="0">
                                          <p:val>
                                            <p:strVal val="#ppt_y"/>
                                          </p:val>
                                        </p:tav>
                                        <p:tav tm="100000">
                                          <p:val>
                                            <p:strVal val="#ppt_y"/>
                                          </p:val>
                                        </p:tav>
                                      </p:tavLst>
                                    </p:anim>
                                  </p:childTnLst>
                                </p:cTn>
                              </p:par>
                              <p:par>
                                <p:cTn id="15" presetID="22" presetClass="entr" presetSubtype="8" dur="indefinite" fill="hold" nodeType="withEffect">
                                  <p:stCondLst>
                                    <p:cond delay="0"/>
                                  </p:stCondLst>
                                  <p:childTnLst>
                                    <p:set>
                                      <p:cBhvr>
                                        <p:cTn id="16" dur="1" fill="hold">
                                          <p:stCondLst>
                                            <p:cond delay="0"/>
                                          </p:stCondLst>
                                        </p:cTn>
                                        <p:tgtEl>
                                          <p:spTgt spid="925"/>
                                        </p:tgtEl>
                                        <p:attrNameLst>
                                          <p:attrName>style.visibility</p:attrName>
                                        </p:attrNameLst>
                                      </p:cBhvr>
                                      <p:to>
                                        <p:strVal val="visible"/>
                                      </p:to>
                                    </p:set>
                                    <p:animEffect transition="in" filter="wipe(left)">
                                      <p:cBhvr additive="repl">
                                        <p:cTn id="17" dur="500"/>
                                        <p:tgtEl>
                                          <p:spTgt spid="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6" name="CustomShape 1"/>
          <p:cNvSpPr/>
          <p:nvPr/>
        </p:nvSpPr>
        <p:spPr>
          <a:xfrm>
            <a:off x="1828800" y="324000"/>
            <a:ext cx="6781680" cy="112392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Pointers to objects (Cont..)</a:t>
            </a:r>
            <a:endParaRPr/>
          </a:p>
        </p:txBody>
      </p:sp>
      <p:sp>
        <p:nvSpPr>
          <p:cNvPr id="927" name="CustomShape 2"/>
          <p:cNvSpPr/>
          <p:nvPr/>
        </p:nvSpPr>
        <p:spPr>
          <a:xfrm>
            <a:off x="1066680" y="1981080"/>
            <a:ext cx="4343400" cy="1524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b="1">
                <a:solidFill>
                  <a:srgbClr val="1F497D"/>
                </a:solidFill>
                <a:latin typeface="Courier New"/>
              </a:rPr>
              <a:t>Rational *rp = NULL;</a:t>
            </a:r>
            <a:endParaRPr/>
          </a:p>
          <a:p>
            <a:pPr>
              <a:lnSpc>
                <a:spcPct val="100000"/>
              </a:lnSpc>
            </a:pPr>
            <a:r>
              <a:rPr lang="en-US" b="1">
                <a:solidFill>
                  <a:srgbClr val="1F497D"/>
                </a:solidFill>
                <a:latin typeface="Courier New"/>
              </a:rPr>
              <a:t>Rational r(3,4);</a:t>
            </a:r>
            <a:endParaRPr/>
          </a:p>
          <a:p>
            <a:pPr>
              <a:lnSpc>
                <a:spcPct val="100000"/>
              </a:lnSpc>
            </a:pPr>
            <a:r>
              <a:rPr lang="en-US" b="1">
                <a:solidFill>
                  <a:srgbClr val="1F497D"/>
                </a:solidFill>
                <a:latin typeface="Courier New"/>
              </a:rPr>
              <a:t>rp = &amp;r;</a:t>
            </a:r>
            <a:endParaRPr/>
          </a:p>
          <a:p>
            <a:pPr>
              <a:lnSpc>
                <a:spcPct val="100000"/>
              </a:lnSpc>
            </a:pPr>
            <a:endParaRPr/>
          </a:p>
        </p:txBody>
      </p:sp>
      <p:sp>
        <p:nvSpPr>
          <p:cNvPr id="928" name="CustomShape 3"/>
          <p:cNvSpPr/>
          <p:nvPr/>
        </p:nvSpPr>
        <p:spPr>
          <a:xfrm>
            <a:off x="380880" y="2133720"/>
            <a:ext cx="533520" cy="152280"/>
          </a:xfrm>
          <a:prstGeom prst="rightArrow">
            <a:avLst>
              <a:gd name="adj1" fmla="val 16200"/>
              <a:gd name="adj2" fmla="val 5400"/>
            </a:avLst>
          </a:prstGeom>
          <a:solidFill>
            <a:srgbClr val="4F81BD"/>
          </a:solidFill>
          <a:ln w="12600">
            <a:solidFill>
              <a:srgbClr val="000000"/>
            </a:solidFill>
            <a:miter/>
          </a:ln>
        </p:spPr>
        <p:style>
          <a:lnRef idx="0">
            <a:scrgbClr r="0" g="0" b="0"/>
          </a:lnRef>
          <a:fillRef idx="0">
            <a:scrgbClr r="0" g="0" b="0"/>
          </a:fillRef>
          <a:effectRef idx="0">
            <a:scrgbClr r="0" g="0" b="0"/>
          </a:effectRef>
          <a:fontRef idx="minor"/>
        </p:style>
      </p:sp>
      <p:sp>
        <p:nvSpPr>
          <p:cNvPr id="929" name="CustomShape 4"/>
          <p:cNvSpPr/>
          <p:nvPr/>
        </p:nvSpPr>
        <p:spPr>
          <a:xfrm>
            <a:off x="7794720" y="20574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0</a:t>
            </a:r>
            <a:endParaRPr/>
          </a:p>
        </p:txBody>
      </p:sp>
      <p:sp>
        <p:nvSpPr>
          <p:cNvPr id="930" name="CustomShape 5"/>
          <p:cNvSpPr/>
          <p:nvPr/>
        </p:nvSpPr>
        <p:spPr>
          <a:xfrm>
            <a:off x="6772320" y="20574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FFF0</a:t>
            </a:r>
            <a:endParaRPr/>
          </a:p>
        </p:txBody>
      </p:sp>
      <p:sp>
        <p:nvSpPr>
          <p:cNvPr id="931" name="CustomShape 6"/>
          <p:cNvSpPr/>
          <p:nvPr/>
        </p:nvSpPr>
        <p:spPr>
          <a:xfrm>
            <a:off x="7799400" y="23623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32" name="CustomShape 7"/>
          <p:cNvSpPr/>
          <p:nvPr/>
        </p:nvSpPr>
        <p:spPr>
          <a:xfrm>
            <a:off x="6777000" y="23623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FFF1</a:t>
            </a:r>
            <a:endParaRPr/>
          </a:p>
        </p:txBody>
      </p:sp>
      <p:sp>
        <p:nvSpPr>
          <p:cNvPr id="933" name="CustomShape 8"/>
          <p:cNvSpPr/>
          <p:nvPr/>
        </p:nvSpPr>
        <p:spPr>
          <a:xfrm>
            <a:off x="7799400" y="26668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34" name="CustomShape 9"/>
          <p:cNvSpPr/>
          <p:nvPr/>
        </p:nvSpPr>
        <p:spPr>
          <a:xfrm>
            <a:off x="6777000" y="26668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FFF2</a:t>
            </a:r>
            <a:endParaRPr/>
          </a:p>
        </p:txBody>
      </p:sp>
      <p:sp>
        <p:nvSpPr>
          <p:cNvPr id="935" name="CustomShape 10"/>
          <p:cNvSpPr/>
          <p:nvPr/>
        </p:nvSpPr>
        <p:spPr>
          <a:xfrm>
            <a:off x="7799400" y="29718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36" name="CustomShape 11"/>
          <p:cNvSpPr/>
          <p:nvPr/>
        </p:nvSpPr>
        <p:spPr>
          <a:xfrm>
            <a:off x="6777000" y="29718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FFF3</a:t>
            </a:r>
            <a:endParaRPr/>
          </a:p>
        </p:txBody>
      </p:sp>
      <p:sp>
        <p:nvSpPr>
          <p:cNvPr id="937" name="CustomShape 12"/>
          <p:cNvSpPr/>
          <p:nvPr/>
        </p:nvSpPr>
        <p:spPr>
          <a:xfrm>
            <a:off x="7799400" y="32767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38" name="CustomShape 13"/>
          <p:cNvSpPr/>
          <p:nvPr/>
        </p:nvSpPr>
        <p:spPr>
          <a:xfrm>
            <a:off x="6777000" y="32767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FFF4</a:t>
            </a:r>
            <a:endParaRPr/>
          </a:p>
        </p:txBody>
      </p:sp>
      <p:sp>
        <p:nvSpPr>
          <p:cNvPr id="939" name="CustomShape 14"/>
          <p:cNvSpPr/>
          <p:nvPr/>
        </p:nvSpPr>
        <p:spPr>
          <a:xfrm>
            <a:off x="7799400" y="35812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40" name="CustomShape 15"/>
          <p:cNvSpPr/>
          <p:nvPr/>
        </p:nvSpPr>
        <p:spPr>
          <a:xfrm>
            <a:off x="6777000" y="35812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FFF5</a:t>
            </a:r>
            <a:endParaRPr/>
          </a:p>
        </p:txBody>
      </p:sp>
      <p:sp>
        <p:nvSpPr>
          <p:cNvPr id="941" name="CustomShape 16"/>
          <p:cNvSpPr/>
          <p:nvPr/>
        </p:nvSpPr>
        <p:spPr>
          <a:xfrm>
            <a:off x="7799400" y="38862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42" name="CustomShape 17"/>
          <p:cNvSpPr/>
          <p:nvPr/>
        </p:nvSpPr>
        <p:spPr>
          <a:xfrm>
            <a:off x="6777000" y="38862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FFF6</a:t>
            </a:r>
            <a:endParaRPr/>
          </a:p>
        </p:txBody>
      </p:sp>
      <p:sp>
        <p:nvSpPr>
          <p:cNvPr id="943" name="CustomShape 18"/>
          <p:cNvSpPr/>
          <p:nvPr/>
        </p:nvSpPr>
        <p:spPr>
          <a:xfrm>
            <a:off x="7799400" y="41911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44" name="CustomShape 19"/>
          <p:cNvSpPr/>
          <p:nvPr/>
        </p:nvSpPr>
        <p:spPr>
          <a:xfrm>
            <a:off x="6777000" y="41911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FFF7</a:t>
            </a:r>
            <a:endParaRPr/>
          </a:p>
        </p:txBody>
      </p:sp>
      <p:sp>
        <p:nvSpPr>
          <p:cNvPr id="945" name="CustomShape 20"/>
          <p:cNvSpPr/>
          <p:nvPr/>
        </p:nvSpPr>
        <p:spPr>
          <a:xfrm>
            <a:off x="7799400" y="44956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46" name="CustomShape 21"/>
          <p:cNvSpPr/>
          <p:nvPr/>
        </p:nvSpPr>
        <p:spPr>
          <a:xfrm>
            <a:off x="6777000" y="44956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FFF8</a:t>
            </a:r>
            <a:endParaRPr/>
          </a:p>
        </p:txBody>
      </p:sp>
      <p:sp>
        <p:nvSpPr>
          <p:cNvPr id="947" name="CustomShape 22"/>
          <p:cNvSpPr/>
          <p:nvPr/>
        </p:nvSpPr>
        <p:spPr>
          <a:xfrm>
            <a:off x="7799400" y="48006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48" name="CustomShape 23"/>
          <p:cNvSpPr/>
          <p:nvPr/>
        </p:nvSpPr>
        <p:spPr>
          <a:xfrm>
            <a:off x="6777000" y="48006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FFF9</a:t>
            </a:r>
            <a:endParaRPr/>
          </a:p>
        </p:txBody>
      </p:sp>
      <p:sp>
        <p:nvSpPr>
          <p:cNvPr id="949" name="CustomShape 24"/>
          <p:cNvSpPr/>
          <p:nvPr/>
        </p:nvSpPr>
        <p:spPr>
          <a:xfrm>
            <a:off x="7799400" y="51055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50" name="CustomShape 25"/>
          <p:cNvSpPr/>
          <p:nvPr/>
        </p:nvSpPr>
        <p:spPr>
          <a:xfrm>
            <a:off x="6777000" y="51055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FFFA</a:t>
            </a:r>
            <a:endParaRPr/>
          </a:p>
        </p:txBody>
      </p:sp>
      <p:sp>
        <p:nvSpPr>
          <p:cNvPr id="951" name="CustomShape 26"/>
          <p:cNvSpPr/>
          <p:nvPr/>
        </p:nvSpPr>
        <p:spPr>
          <a:xfrm>
            <a:off x="7799400" y="54100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52" name="CustomShape 27"/>
          <p:cNvSpPr/>
          <p:nvPr/>
        </p:nvSpPr>
        <p:spPr>
          <a:xfrm>
            <a:off x="6777000" y="54100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FFFB</a:t>
            </a:r>
            <a:endParaRPr/>
          </a:p>
        </p:txBody>
      </p:sp>
      <p:sp>
        <p:nvSpPr>
          <p:cNvPr id="953" name="CustomShape 28"/>
          <p:cNvSpPr/>
          <p:nvPr/>
        </p:nvSpPr>
        <p:spPr>
          <a:xfrm>
            <a:off x="7799400" y="57150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54" name="CustomShape 29"/>
          <p:cNvSpPr/>
          <p:nvPr/>
        </p:nvSpPr>
        <p:spPr>
          <a:xfrm>
            <a:off x="6777000" y="57150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FFFC</a:t>
            </a:r>
            <a:endParaRPr/>
          </a:p>
        </p:txBody>
      </p:sp>
      <p:sp>
        <p:nvSpPr>
          <p:cNvPr id="955" name="CustomShape 30"/>
          <p:cNvSpPr/>
          <p:nvPr/>
        </p:nvSpPr>
        <p:spPr>
          <a:xfrm>
            <a:off x="7799400" y="60199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56" name="CustomShape 31"/>
          <p:cNvSpPr/>
          <p:nvPr/>
        </p:nvSpPr>
        <p:spPr>
          <a:xfrm>
            <a:off x="6777000" y="60199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FFFD</a:t>
            </a:r>
            <a:endParaRPr/>
          </a:p>
        </p:txBody>
      </p:sp>
      <p:sp>
        <p:nvSpPr>
          <p:cNvPr id="957" name="CustomShape 32"/>
          <p:cNvSpPr/>
          <p:nvPr/>
        </p:nvSpPr>
        <p:spPr>
          <a:xfrm>
            <a:off x="6172200" y="1935000"/>
            <a:ext cx="685800" cy="36828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i="1">
                <a:solidFill>
                  <a:srgbClr val="1F497D"/>
                </a:solidFill>
                <a:latin typeface="Constantia"/>
              </a:rPr>
              <a:t>rp</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8" name="CustomShape 1"/>
          <p:cNvSpPr/>
          <p:nvPr/>
        </p:nvSpPr>
        <p:spPr>
          <a:xfrm>
            <a:off x="1828800" y="324000"/>
            <a:ext cx="6781680" cy="112392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Pointers to objects (Cont..)</a:t>
            </a:r>
            <a:endParaRPr/>
          </a:p>
        </p:txBody>
      </p:sp>
      <p:sp>
        <p:nvSpPr>
          <p:cNvPr id="959" name="CustomShape 2"/>
          <p:cNvSpPr/>
          <p:nvPr/>
        </p:nvSpPr>
        <p:spPr>
          <a:xfrm>
            <a:off x="1066680" y="1981080"/>
            <a:ext cx="4419720" cy="1524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b="1">
                <a:solidFill>
                  <a:srgbClr val="1F497D"/>
                </a:solidFill>
                <a:latin typeface="Courier New"/>
              </a:rPr>
              <a:t>Rational *rp = NULL;</a:t>
            </a:r>
            <a:endParaRPr/>
          </a:p>
          <a:p>
            <a:pPr>
              <a:lnSpc>
                <a:spcPct val="100000"/>
              </a:lnSpc>
            </a:pPr>
            <a:r>
              <a:rPr lang="en-US" b="1">
                <a:solidFill>
                  <a:srgbClr val="1F497D"/>
                </a:solidFill>
                <a:latin typeface="Courier New"/>
              </a:rPr>
              <a:t>Rational r(3,4);</a:t>
            </a:r>
            <a:endParaRPr/>
          </a:p>
          <a:p>
            <a:pPr>
              <a:lnSpc>
                <a:spcPct val="100000"/>
              </a:lnSpc>
            </a:pPr>
            <a:r>
              <a:rPr lang="en-US" b="1">
                <a:solidFill>
                  <a:srgbClr val="1F497D"/>
                </a:solidFill>
                <a:latin typeface="Courier New"/>
              </a:rPr>
              <a:t>rp = &amp;r;</a:t>
            </a:r>
            <a:endParaRPr/>
          </a:p>
          <a:p>
            <a:pPr>
              <a:lnSpc>
                <a:spcPct val="100000"/>
              </a:lnSpc>
            </a:pPr>
            <a:endParaRPr/>
          </a:p>
        </p:txBody>
      </p:sp>
      <p:sp>
        <p:nvSpPr>
          <p:cNvPr id="960" name="CustomShape 3"/>
          <p:cNvSpPr/>
          <p:nvPr/>
        </p:nvSpPr>
        <p:spPr>
          <a:xfrm>
            <a:off x="380880" y="2438280"/>
            <a:ext cx="533520" cy="152640"/>
          </a:xfrm>
          <a:prstGeom prst="rightArrow">
            <a:avLst>
              <a:gd name="adj1" fmla="val 16200"/>
              <a:gd name="adj2" fmla="val 5400"/>
            </a:avLst>
          </a:prstGeom>
          <a:solidFill>
            <a:srgbClr val="4F81BD"/>
          </a:solidFill>
          <a:ln w="12600">
            <a:solidFill>
              <a:srgbClr val="000000"/>
            </a:solidFill>
            <a:miter/>
          </a:ln>
        </p:spPr>
        <p:style>
          <a:lnRef idx="0">
            <a:scrgbClr r="0" g="0" b="0"/>
          </a:lnRef>
          <a:fillRef idx="0">
            <a:scrgbClr r="0" g="0" b="0"/>
          </a:fillRef>
          <a:effectRef idx="0">
            <a:scrgbClr r="0" g="0" b="0"/>
          </a:effectRef>
          <a:fontRef idx="minor"/>
        </p:style>
      </p:sp>
      <p:sp>
        <p:nvSpPr>
          <p:cNvPr id="961" name="CustomShape 4"/>
          <p:cNvSpPr/>
          <p:nvPr/>
        </p:nvSpPr>
        <p:spPr>
          <a:xfrm>
            <a:off x="7794720" y="20574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0</a:t>
            </a:r>
            <a:endParaRPr/>
          </a:p>
        </p:txBody>
      </p:sp>
      <p:sp>
        <p:nvSpPr>
          <p:cNvPr id="962" name="CustomShape 5"/>
          <p:cNvSpPr/>
          <p:nvPr/>
        </p:nvSpPr>
        <p:spPr>
          <a:xfrm>
            <a:off x="6772320" y="20574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FFF0</a:t>
            </a:r>
            <a:endParaRPr/>
          </a:p>
        </p:txBody>
      </p:sp>
      <p:sp>
        <p:nvSpPr>
          <p:cNvPr id="963" name="CustomShape 6"/>
          <p:cNvSpPr/>
          <p:nvPr/>
        </p:nvSpPr>
        <p:spPr>
          <a:xfrm>
            <a:off x="6391440" y="3352680"/>
            <a:ext cx="156960" cy="2362320"/>
          </a:xfrm>
          <a:prstGeom prst="leftBrace">
            <a:avLst>
              <a:gd name="adj1" fmla="val 1800"/>
              <a:gd name="adj2" fmla="val 10800"/>
            </a:avLst>
          </a:prstGeom>
          <a:noFill/>
          <a:ln w="19080">
            <a:solidFill>
              <a:srgbClr val="000000"/>
            </a:solidFill>
            <a:miter/>
          </a:ln>
        </p:spPr>
        <p:style>
          <a:lnRef idx="0">
            <a:scrgbClr r="0" g="0" b="0"/>
          </a:lnRef>
          <a:fillRef idx="0">
            <a:scrgbClr r="0" g="0" b="0"/>
          </a:fillRef>
          <a:effectRef idx="0">
            <a:scrgbClr r="0" g="0" b="0"/>
          </a:effectRef>
          <a:fontRef idx="minor"/>
        </p:style>
      </p:sp>
      <p:sp>
        <p:nvSpPr>
          <p:cNvPr id="964" name="CustomShape 7"/>
          <p:cNvSpPr/>
          <p:nvPr/>
        </p:nvSpPr>
        <p:spPr>
          <a:xfrm>
            <a:off x="4105440" y="4295880"/>
            <a:ext cx="1752480" cy="824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i="1">
                <a:latin typeface="Tahoma"/>
              </a:rPr>
              <a:t>numerator</a:t>
            </a:r>
            <a:r>
              <a:rPr lang="en-US" sz="1600">
                <a:latin typeface="Tahoma"/>
              </a:rPr>
              <a:t> = 3</a:t>
            </a:r>
            <a:endParaRPr/>
          </a:p>
          <a:p>
            <a:pPr algn="ctr">
              <a:lnSpc>
                <a:spcPct val="100000"/>
              </a:lnSpc>
            </a:pPr>
            <a:r>
              <a:rPr lang="en-US" sz="1600" i="1">
                <a:latin typeface="Tahoma"/>
              </a:rPr>
              <a:t>denominator</a:t>
            </a:r>
            <a:r>
              <a:rPr lang="en-US" sz="1600">
                <a:latin typeface="Tahoma"/>
              </a:rPr>
              <a:t> = 4</a:t>
            </a:r>
            <a:endParaRPr/>
          </a:p>
        </p:txBody>
      </p:sp>
      <p:sp>
        <p:nvSpPr>
          <p:cNvPr id="965" name="CustomShape 8"/>
          <p:cNvSpPr/>
          <p:nvPr/>
        </p:nvSpPr>
        <p:spPr>
          <a:xfrm>
            <a:off x="7799400" y="23623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66" name="CustomShape 9"/>
          <p:cNvSpPr/>
          <p:nvPr/>
        </p:nvSpPr>
        <p:spPr>
          <a:xfrm>
            <a:off x="6777000" y="23623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FFF1</a:t>
            </a:r>
            <a:endParaRPr/>
          </a:p>
        </p:txBody>
      </p:sp>
      <p:sp>
        <p:nvSpPr>
          <p:cNvPr id="967" name="CustomShape 10"/>
          <p:cNvSpPr/>
          <p:nvPr/>
        </p:nvSpPr>
        <p:spPr>
          <a:xfrm>
            <a:off x="7799400" y="26668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68" name="CustomShape 11"/>
          <p:cNvSpPr/>
          <p:nvPr/>
        </p:nvSpPr>
        <p:spPr>
          <a:xfrm>
            <a:off x="6777000" y="26668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FFF2</a:t>
            </a:r>
            <a:endParaRPr/>
          </a:p>
        </p:txBody>
      </p:sp>
      <p:sp>
        <p:nvSpPr>
          <p:cNvPr id="969" name="CustomShape 12"/>
          <p:cNvSpPr/>
          <p:nvPr/>
        </p:nvSpPr>
        <p:spPr>
          <a:xfrm>
            <a:off x="7799400" y="29718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70" name="CustomShape 13"/>
          <p:cNvSpPr/>
          <p:nvPr/>
        </p:nvSpPr>
        <p:spPr>
          <a:xfrm>
            <a:off x="6777000" y="29718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FFF3</a:t>
            </a:r>
            <a:endParaRPr/>
          </a:p>
        </p:txBody>
      </p:sp>
      <p:sp>
        <p:nvSpPr>
          <p:cNvPr id="971" name="CustomShape 14"/>
          <p:cNvSpPr/>
          <p:nvPr/>
        </p:nvSpPr>
        <p:spPr>
          <a:xfrm>
            <a:off x="7799400" y="32767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3</a:t>
            </a:r>
            <a:endParaRPr/>
          </a:p>
        </p:txBody>
      </p:sp>
      <p:sp>
        <p:nvSpPr>
          <p:cNvPr id="972" name="CustomShape 15"/>
          <p:cNvSpPr/>
          <p:nvPr/>
        </p:nvSpPr>
        <p:spPr>
          <a:xfrm>
            <a:off x="6777000" y="32767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FFF4</a:t>
            </a:r>
            <a:endParaRPr/>
          </a:p>
        </p:txBody>
      </p:sp>
      <p:sp>
        <p:nvSpPr>
          <p:cNvPr id="973" name="CustomShape 16"/>
          <p:cNvSpPr/>
          <p:nvPr/>
        </p:nvSpPr>
        <p:spPr>
          <a:xfrm>
            <a:off x="7799400" y="35812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74" name="CustomShape 17"/>
          <p:cNvSpPr/>
          <p:nvPr/>
        </p:nvSpPr>
        <p:spPr>
          <a:xfrm>
            <a:off x="6777000" y="35812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FFF5</a:t>
            </a:r>
            <a:endParaRPr/>
          </a:p>
        </p:txBody>
      </p:sp>
      <p:sp>
        <p:nvSpPr>
          <p:cNvPr id="975" name="CustomShape 18"/>
          <p:cNvSpPr/>
          <p:nvPr/>
        </p:nvSpPr>
        <p:spPr>
          <a:xfrm>
            <a:off x="7799400" y="38862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76" name="CustomShape 19"/>
          <p:cNvSpPr/>
          <p:nvPr/>
        </p:nvSpPr>
        <p:spPr>
          <a:xfrm>
            <a:off x="6777000" y="38862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FFF6</a:t>
            </a:r>
            <a:endParaRPr/>
          </a:p>
        </p:txBody>
      </p:sp>
      <p:sp>
        <p:nvSpPr>
          <p:cNvPr id="977" name="CustomShape 20"/>
          <p:cNvSpPr/>
          <p:nvPr/>
        </p:nvSpPr>
        <p:spPr>
          <a:xfrm>
            <a:off x="7799400" y="41911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78" name="CustomShape 21"/>
          <p:cNvSpPr/>
          <p:nvPr/>
        </p:nvSpPr>
        <p:spPr>
          <a:xfrm>
            <a:off x="6777000" y="41911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FFF7</a:t>
            </a:r>
            <a:endParaRPr/>
          </a:p>
        </p:txBody>
      </p:sp>
      <p:sp>
        <p:nvSpPr>
          <p:cNvPr id="979" name="CustomShape 22"/>
          <p:cNvSpPr/>
          <p:nvPr/>
        </p:nvSpPr>
        <p:spPr>
          <a:xfrm>
            <a:off x="7799400" y="44956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4</a:t>
            </a:r>
            <a:endParaRPr/>
          </a:p>
        </p:txBody>
      </p:sp>
      <p:sp>
        <p:nvSpPr>
          <p:cNvPr id="980" name="CustomShape 23"/>
          <p:cNvSpPr/>
          <p:nvPr/>
        </p:nvSpPr>
        <p:spPr>
          <a:xfrm>
            <a:off x="6777000" y="44956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FFF8</a:t>
            </a:r>
            <a:endParaRPr/>
          </a:p>
        </p:txBody>
      </p:sp>
      <p:sp>
        <p:nvSpPr>
          <p:cNvPr id="981" name="CustomShape 24"/>
          <p:cNvSpPr/>
          <p:nvPr/>
        </p:nvSpPr>
        <p:spPr>
          <a:xfrm>
            <a:off x="7799400" y="48006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82" name="CustomShape 25"/>
          <p:cNvSpPr/>
          <p:nvPr/>
        </p:nvSpPr>
        <p:spPr>
          <a:xfrm>
            <a:off x="6777000" y="48006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FFF9</a:t>
            </a:r>
            <a:endParaRPr/>
          </a:p>
        </p:txBody>
      </p:sp>
      <p:sp>
        <p:nvSpPr>
          <p:cNvPr id="983" name="CustomShape 26"/>
          <p:cNvSpPr/>
          <p:nvPr/>
        </p:nvSpPr>
        <p:spPr>
          <a:xfrm>
            <a:off x="7799400" y="51055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84" name="CustomShape 27"/>
          <p:cNvSpPr/>
          <p:nvPr/>
        </p:nvSpPr>
        <p:spPr>
          <a:xfrm>
            <a:off x="6777000" y="51055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FFFA</a:t>
            </a:r>
            <a:endParaRPr/>
          </a:p>
        </p:txBody>
      </p:sp>
      <p:sp>
        <p:nvSpPr>
          <p:cNvPr id="985" name="CustomShape 28"/>
          <p:cNvSpPr/>
          <p:nvPr/>
        </p:nvSpPr>
        <p:spPr>
          <a:xfrm>
            <a:off x="7799400" y="54100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86" name="CustomShape 29"/>
          <p:cNvSpPr/>
          <p:nvPr/>
        </p:nvSpPr>
        <p:spPr>
          <a:xfrm>
            <a:off x="6777000" y="54100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FFFB</a:t>
            </a:r>
            <a:endParaRPr/>
          </a:p>
        </p:txBody>
      </p:sp>
      <p:sp>
        <p:nvSpPr>
          <p:cNvPr id="987" name="CustomShape 30"/>
          <p:cNvSpPr/>
          <p:nvPr/>
        </p:nvSpPr>
        <p:spPr>
          <a:xfrm>
            <a:off x="7799400" y="57150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88" name="CustomShape 31"/>
          <p:cNvSpPr/>
          <p:nvPr/>
        </p:nvSpPr>
        <p:spPr>
          <a:xfrm>
            <a:off x="6777000" y="57150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FFFC</a:t>
            </a:r>
            <a:endParaRPr/>
          </a:p>
        </p:txBody>
      </p:sp>
      <p:sp>
        <p:nvSpPr>
          <p:cNvPr id="989" name="CustomShape 32"/>
          <p:cNvSpPr/>
          <p:nvPr/>
        </p:nvSpPr>
        <p:spPr>
          <a:xfrm>
            <a:off x="7799400" y="60199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990" name="CustomShape 33"/>
          <p:cNvSpPr/>
          <p:nvPr/>
        </p:nvSpPr>
        <p:spPr>
          <a:xfrm>
            <a:off x="6777000" y="60199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FFFD</a:t>
            </a:r>
            <a:endParaRPr/>
          </a:p>
        </p:txBody>
      </p:sp>
      <p:sp>
        <p:nvSpPr>
          <p:cNvPr id="991" name="CustomShape 34"/>
          <p:cNvSpPr/>
          <p:nvPr/>
        </p:nvSpPr>
        <p:spPr>
          <a:xfrm>
            <a:off x="6172200" y="1935000"/>
            <a:ext cx="685800" cy="36828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i="1">
                <a:solidFill>
                  <a:srgbClr val="1F497D"/>
                </a:solidFill>
                <a:latin typeface="Constantia"/>
              </a:rPr>
              <a:t>rp</a:t>
            </a:r>
            <a:endParaRPr/>
          </a:p>
        </p:txBody>
      </p:sp>
      <p:sp>
        <p:nvSpPr>
          <p:cNvPr id="992" name="CustomShape 35"/>
          <p:cNvSpPr/>
          <p:nvPr/>
        </p:nvSpPr>
        <p:spPr>
          <a:xfrm>
            <a:off x="6095880" y="4191120"/>
            <a:ext cx="304920" cy="52056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sz="2800" i="1">
                <a:solidFill>
                  <a:srgbClr val="1F497D"/>
                </a:solidFill>
                <a:latin typeface="Constantia"/>
              </a:rPr>
              <a:t>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 name="CustomShape 1"/>
          <p:cNvSpPr/>
          <p:nvPr/>
        </p:nvSpPr>
        <p:spPr>
          <a:xfrm>
            <a:off x="1828800" y="324000"/>
            <a:ext cx="6781680" cy="112392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Pointers to objects (Cont..)</a:t>
            </a:r>
            <a:endParaRPr/>
          </a:p>
        </p:txBody>
      </p:sp>
      <p:sp>
        <p:nvSpPr>
          <p:cNvPr id="994" name="CustomShape 2"/>
          <p:cNvSpPr/>
          <p:nvPr/>
        </p:nvSpPr>
        <p:spPr>
          <a:xfrm>
            <a:off x="1066680" y="1981080"/>
            <a:ext cx="4496040" cy="15242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b="1">
                <a:solidFill>
                  <a:srgbClr val="1F497D"/>
                </a:solidFill>
                <a:latin typeface="Courier New"/>
              </a:rPr>
              <a:t>Rational *rp = NULL;</a:t>
            </a:r>
            <a:endParaRPr/>
          </a:p>
          <a:p>
            <a:pPr>
              <a:lnSpc>
                <a:spcPct val="100000"/>
              </a:lnSpc>
            </a:pPr>
            <a:r>
              <a:rPr lang="en-US" b="1">
                <a:solidFill>
                  <a:srgbClr val="1F497D"/>
                </a:solidFill>
                <a:latin typeface="Courier New"/>
              </a:rPr>
              <a:t>Rational r(3,4);</a:t>
            </a:r>
            <a:endParaRPr/>
          </a:p>
          <a:p>
            <a:pPr>
              <a:lnSpc>
                <a:spcPct val="100000"/>
              </a:lnSpc>
            </a:pPr>
            <a:r>
              <a:rPr lang="en-US" b="1">
                <a:solidFill>
                  <a:srgbClr val="1F497D"/>
                </a:solidFill>
                <a:latin typeface="Courier New"/>
              </a:rPr>
              <a:t>rp = &amp;r;</a:t>
            </a:r>
            <a:endParaRPr/>
          </a:p>
          <a:p>
            <a:pPr>
              <a:lnSpc>
                <a:spcPct val="100000"/>
              </a:lnSpc>
            </a:pPr>
            <a:endParaRPr/>
          </a:p>
        </p:txBody>
      </p:sp>
      <p:sp>
        <p:nvSpPr>
          <p:cNvPr id="995" name="CustomShape 3"/>
          <p:cNvSpPr/>
          <p:nvPr/>
        </p:nvSpPr>
        <p:spPr>
          <a:xfrm>
            <a:off x="380880" y="2819520"/>
            <a:ext cx="533520" cy="152280"/>
          </a:xfrm>
          <a:prstGeom prst="rightArrow">
            <a:avLst>
              <a:gd name="adj1" fmla="val 16200"/>
              <a:gd name="adj2" fmla="val 5400"/>
            </a:avLst>
          </a:prstGeom>
          <a:solidFill>
            <a:srgbClr val="4F81BD"/>
          </a:solidFill>
          <a:ln w="12600">
            <a:solidFill>
              <a:srgbClr val="000000"/>
            </a:solidFill>
            <a:miter/>
          </a:ln>
        </p:spPr>
        <p:style>
          <a:lnRef idx="0">
            <a:scrgbClr r="0" g="0" b="0"/>
          </a:lnRef>
          <a:fillRef idx="0">
            <a:scrgbClr r="0" g="0" b="0"/>
          </a:fillRef>
          <a:effectRef idx="0">
            <a:scrgbClr r="0" g="0" b="0"/>
          </a:effectRef>
          <a:fontRef idx="minor"/>
        </p:style>
      </p:sp>
      <p:sp>
        <p:nvSpPr>
          <p:cNvPr id="996" name="CustomShape 4"/>
          <p:cNvSpPr/>
          <p:nvPr/>
        </p:nvSpPr>
        <p:spPr>
          <a:xfrm>
            <a:off x="7794720" y="20574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FFF4</a:t>
            </a:r>
            <a:endParaRPr/>
          </a:p>
        </p:txBody>
      </p:sp>
      <p:sp>
        <p:nvSpPr>
          <p:cNvPr id="997" name="CustomShape 5"/>
          <p:cNvSpPr/>
          <p:nvPr/>
        </p:nvSpPr>
        <p:spPr>
          <a:xfrm>
            <a:off x="6772320" y="20574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FFF0</a:t>
            </a:r>
            <a:endParaRPr/>
          </a:p>
        </p:txBody>
      </p:sp>
      <p:sp>
        <p:nvSpPr>
          <p:cNvPr id="998" name="CustomShape 6"/>
          <p:cNvSpPr/>
          <p:nvPr/>
        </p:nvSpPr>
        <p:spPr>
          <a:xfrm>
            <a:off x="6391440" y="3352680"/>
            <a:ext cx="156960" cy="2362320"/>
          </a:xfrm>
          <a:prstGeom prst="leftBrace">
            <a:avLst>
              <a:gd name="adj1" fmla="val 1800"/>
              <a:gd name="adj2" fmla="val 10800"/>
            </a:avLst>
          </a:prstGeom>
          <a:noFill/>
          <a:ln w="19080">
            <a:solidFill>
              <a:srgbClr val="000000"/>
            </a:solidFill>
            <a:miter/>
          </a:ln>
        </p:spPr>
        <p:style>
          <a:lnRef idx="0">
            <a:scrgbClr r="0" g="0" b="0"/>
          </a:lnRef>
          <a:fillRef idx="0">
            <a:scrgbClr r="0" g="0" b="0"/>
          </a:fillRef>
          <a:effectRef idx="0">
            <a:scrgbClr r="0" g="0" b="0"/>
          </a:effectRef>
          <a:fontRef idx="minor"/>
        </p:style>
      </p:sp>
      <p:sp>
        <p:nvSpPr>
          <p:cNvPr id="999" name="CustomShape 7"/>
          <p:cNvSpPr/>
          <p:nvPr/>
        </p:nvSpPr>
        <p:spPr>
          <a:xfrm>
            <a:off x="4105440" y="4295880"/>
            <a:ext cx="1752480" cy="8240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ctr">
              <a:lnSpc>
                <a:spcPct val="100000"/>
              </a:lnSpc>
            </a:pPr>
            <a:r>
              <a:rPr lang="en-US" sz="1600" i="1">
                <a:latin typeface="Tahoma"/>
              </a:rPr>
              <a:t>numerator</a:t>
            </a:r>
            <a:r>
              <a:rPr lang="en-US" sz="1600">
                <a:latin typeface="Tahoma"/>
              </a:rPr>
              <a:t> = 3</a:t>
            </a:r>
            <a:endParaRPr/>
          </a:p>
          <a:p>
            <a:pPr algn="ctr">
              <a:lnSpc>
                <a:spcPct val="100000"/>
              </a:lnSpc>
            </a:pPr>
            <a:r>
              <a:rPr lang="en-US" sz="1600" i="1">
                <a:latin typeface="Tahoma"/>
              </a:rPr>
              <a:t>denominator</a:t>
            </a:r>
            <a:r>
              <a:rPr lang="en-US" sz="1600">
                <a:latin typeface="Tahoma"/>
              </a:rPr>
              <a:t> = 4</a:t>
            </a:r>
            <a:endParaRPr/>
          </a:p>
        </p:txBody>
      </p:sp>
      <p:sp>
        <p:nvSpPr>
          <p:cNvPr id="1000" name="CustomShape 8"/>
          <p:cNvSpPr/>
          <p:nvPr/>
        </p:nvSpPr>
        <p:spPr>
          <a:xfrm>
            <a:off x="7799400" y="23623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01" name="CustomShape 9"/>
          <p:cNvSpPr/>
          <p:nvPr/>
        </p:nvSpPr>
        <p:spPr>
          <a:xfrm>
            <a:off x="6777000" y="23623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FFF1</a:t>
            </a:r>
            <a:endParaRPr/>
          </a:p>
        </p:txBody>
      </p:sp>
      <p:sp>
        <p:nvSpPr>
          <p:cNvPr id="1002" name="CustomShape 10"/>
          <p:cNvSpPr/>
          <p:nvPr/>
        </p:nvSpPr>
        <p:spPr>
          <a:xfrm>
            <a:off x="7799400" y="26668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03" name="CustomShape 11"/>
          <p:cNvSpPr/>
          <p:nvPr/>
        </p:nvSpPr>
        <p:spPr>
          <a:xfrm>
            <a:off x="6777000" y="26668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FFF2</a:t>
            </a:r>
            <a:endParaRPr/>
          </a:p>
        </p:txBody>
      </p:sp>
      <p:sp>
        <p:nvSpPr>
          <p:cNvPr id="1004" name="CustomShape 12"/>
          <p:cNvSpPr/>
          <p:nvPr/>
        </p:nvSpPr>
        <p:spPr>
          <a:xfrm>
            <a:off x="7799400" y="29718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05" name="CustomShape 13"/>
          <p:cNvSpPr/>
          <p:nvPr/>
        </p:nvSpPr>
        <p:spPr>
          <a:xfrm>
            <a:off x="6777000" y="29718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FFF3</a:t>
            </a:r>
            <a:endParaRPr/>
          </a:p>
        </p:txBody>
      </p:sp>
      <p:sp>
        <p:nvSpPr>
          <p:cNvPr id="1006" name="CustomShape 14"/>
          <p:cNvSpPr/>
          <p:nvPr/>
        </p:nvSpPr>
        <p:spPr>
          <a:xfrm>
            <a:off x="7799400" y="32767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3</a:t>
            </a:r>
            <a:endParaRPr/>
          </a:p>
        </p:txBody>
      </p:sp>
      <p:sp>
        <p:nvSpPr>
          <p:cNvPr id="1007" name="CustomShape 15"/>
          <p:cNvSpPr/>
          <p:nvPr/>
        </p:nvSpPr>
        <p:spPr>
          <a:xfrm>
            <a:off x="6777000" y="32767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FFF4</a:t>
            </a:r>
            <a:endParaRPr/>
          </a:p>
        </p:txBody>
      </p:sp>
      <p:sp>
        <p:nvSpPr>
          <p:cNvPr id="1008" name="CustomShape 16"/>
          <p:cNvSpPr/>
          <p:nvPr/>
        </p:nvSpPr>
        <p:spPr>
          <a:xfrm>
            <a:off x="7799400" y="35812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09" name="CustomShape 17"/>
          <p:cNvSpPr/>
          <p:nvPr/>
        </p:nvSpPr>
        <p:spPr>
          <a:xfrm>
            <a:off x="6777000" y="35812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FFF5</a:t>
            </a:r>
            <a:endParaRPr/>
          </a:p>
        </p:txBody>
      </p:sp>
      <p:sp>
        <p:nvSpPr>
          <p:cNvPr id="1010" name="CustomShape 18"/>
          <p:cNvSpPr/>
          <p:nvPr/>
        </p:nvSpPr>
        <p:spPr>
          <a:xfrm>
            <a:off x="7799400" y="38862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11" name="CustomShape 19"/>
          <p:cNvSpPr/>
          <p:nvPr/>
        </p:nvSpPr>
        <p:spPr>
          <a:xfrm>
            <a:off x="6777000" y="38862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FFF6</a:t>
            </a:r>
            <a:endParaRPr/>
          </a:p>
        </p:txBody>
      </p:sp>
      <p:sp>
        <p:nvSpPr>
          <p:cNvPr id="1012" name="CustomShape 20"/>
          <p:cNvSpPr/>
          <p:nvPr/>
        </p:nvSpPr>
        <p:spPr>
          <a:xfrm>
            <a:off x="7799400" y="41911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13" name="CustomShape 21"/>
          <p:cNvSpPr/>
          <p:nvPr/>
        </p:nvSpPr>
        <p:spPr>
          <a:xfrm>
            <a:off x="6777000" y="41911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FFF7</a:t>
            </a:r>
            <a:endParaRPr/>
          </a:p>
        </p:txBody>
      </p:sp>
      <p:sp>
        <p:nvSpPr>
          <p:cNvPr id="1014" name="CustomShape 22"/>
          <p:cNvSpPr/>
          <p:nvPr/>
        </p:nvSpPr>
        <p:spPr>
          <a:xfrm>
            <a:off x="7799400" y="44956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sz="2000">
                <a:solidFill>
                  <a:srgbClr val="C0504D"/>
                </a:solidFill>
                <a:latin typeface="Tahoma"/>
              </a:rPr>
              <a:t>4</a:t>
            </a:r>
            <a:endParaRPr/>
          </a:p>
        </p:txBody>
      </p:sp>
      <p:sp>
        <p:nvSpPr>
          <p:cNvPr id="1015" name="CustomShape 23"/>
          <p:cNvSpPr/>
          <p:nvPr/>
        </p:nvSpPr>
        <p:spPr>
          <a:xfrm>
            <a:off x="6777000" y="44956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FFF8</a:t>
            </a:r>
            <a:endParaRPr/>
          </a:p>
        </p:txBody>
      </p:sp>
      <p:sp>
        <p:nvSpPr>
          <p:cNvPr id="1016" name="CustomShape 24"/>
          <p:cNvSpPr/>
          <p:nvPr/>
        </p:nvSpPr>
        <p:spPr>
          <a:xfrm>
            <a:off x="7799400" y="48006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17" name="CustomShape 25"/>
          <p:cNvSpPr/>
          <p:nvPr/>
        </p:nvSpPr>
        <p:spPr>
          <a:xfrm>
            <a:off x="6777000" y="48006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FFF9</a:t>
            </a:r>
            <a:endParaRPr/>
          </a:p>
        </p:txBody>
      </p:sp>
      <p:sp>
        <p:nvSpPr>
          <p:cNvPr id="1018" name="CustomShape 26"/>
          <p:cNvSpPr/>
          <p:nvPr/>
        </p:nvSpPr>
        <p:spPr>
          <a:xfrm>
            <a:off x="7799400" y="51055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19" name="CustomShape 27"/>
          <p:cNvSpPr/>
          <p:nvPr/>
        </p:nvSpPr>
        <p:spPr>
          <a:xfrm>
            <a:off x="6777000" y="51055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FFFA</a:t>
            </a:r>
            <a:endParaRPr/>
          </a:p>
        </p:txBody>
      </p:sp>
      <p:sp>
        <p:nvSpPr>
          <p:cNvPr id="1020" name="CustomShape 28"/>
          <p:cNvSpPr/>
          <p:nvPr/>
        </p:nvSpPr>
        <p:spPr>
          <a:xfrm>
            <a:off x="7799400" y="541008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21" name="CustomShape 29"/>
          <p:cNvSpPr/>
          <p:nvPr/>
        </p:nvSpPr>
        <p:spPr>
          <a:xfrm>
            <a:off x="6777000" y="541008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FFFB</a:t>
            </a:r>
            <a:endParaRPr/>
          </a:p>
        </p:txBody>
      </p:sp>
      <p:sp>
        <p:nvSpPr>
          <p:cNvPr id="1022" name="CustomShape 30"/>
          <p:cNvSpPr/>
          <p:nvPr/>
        </p:nvSpPr>
        <p:spPr>
          <a:xfrm>
            <a:off x="7799400" y="5715000"/>
            <a:ext cx="11160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23" name="CustomShape 31"/>
          <p:cNvSpPr/>
          <p:nvPr/>
        </p:nvSpPr>
        <p:spPr>
          <a:xfrm>
            <a:off x="6777000" y="5715000"/>
            <a:ext cx="1022400" cy="30492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FFFC</a:t>
            </a:r>
            <a:endParaRPr/>
          </a:p>
        </p:txBody>
      </p:sp>
      <p:sp>
        <p:nvSpPr>
          <p:cNvPr id="1024" name="CustomShape 32"/>
          <p:cNvSpPr/>
          <p:nvPr/>
        </p:nvSpPr>
        <p:spPr>
          <a:xfrm>
            <a:off x="7799400" y="6019920"/>
            <a:ext cx="11160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sp>
      <p:sp>
        <p:nvSpPr>
          <p:cNvPr id="1025" name="CustomShape 33"/>
          <p:cNvSpPr/>
          <p:nvPr/>
        </p:nvSpPr>
        <p:spPr>
          <a:xfrm>
            <a:off x="6777000" y="6019920"/>
            <a:ext cx="1022400" cy="304560"/>
          </a:xfrm>
          <a:prstGeom prst="rect">
            <a:avLst/>
          </a:prstGeom>
          <a:noFill/>
          <a:ln w="12600">
            <a:solidFill>
              <a:srgbClr val="000000"/>
            </a:solidFill>
            <a:miter/>
          </a:ln>
        </p:spPr>
        <p:style>
          <a:lnRef idx="0">
            <a:scrgbClr r="0" g="0" b="0"/>
          </a:lnRef>
          <a:fillRef idx="0">
            <a:scrgbClr r="0" g="0" b="0"/>
          </a:fillRef>
          <a:effectRef idx="0">
            <a:scrgbClr r="0" g="0" b="0"/>
          </a:effectRef>
          <a:fontRef idx="minor"/>
        </p:style>
        <p:txBody>
          <a:bodyPr wrap="none" lIns="90000" tIns="46800" rIns="90000" bIns="46800" anchor="ctr"/>
          <a:lstStyle/>
          <a:p>
            <a:pPr algn="ctr">
              <a:lnSpc>
                <a:spcPct val="100000"/>
              </a:lnSpc>
            </a:pPr>
            <a:r>
              <a:rPr lang="en-US" b="1">
                <a:latin typeface="Courier New"/>
              </a:rPr>
              <a:t>FFFD</a:t>
            </a:r>
            <a:endParaRPr/>
          </a:p>
        </p:txBody>
      </p:sp>
      <p:sp>
        <p:nvSpPr>
          <p:cNvPr id="1026" name="Line 34"/>
          <p:cNvSpPr/>
          <p:nvPr/>
        </p:nvSpPr>
        <p:spPr>
          <a:xfrm flipH="1">
            <a:off x="8759880" y="2226600"/>
            <a:ext cx="306000" cy="0"/>
          </a:xfrm>
          <a:prstGeom prst="line">
            <a:avLst/>
          </a:prstGeom>
          <a:ln w="12600">
            <a:solidFill>
              <a:srgbClr val="000000"/>
            </a:solidFill>
            <a:custDash>
              <a:ds d="800000" sp="300000"/>
            </a:custDash>
            <a:miter/>
          </a:ln>
        </p:spPr>
      </p:sp>
      <p:sp>
        <p:nvSpPr>
          <p:cNvPr id="1027" name="Line 35"/>
          <p:cNvSpPr/>
          <p:nvPr/>
        </p:nvSpPr>
        <p:spPr>
          <a:xfrm flipV="1">
            <a:off x="9066240" y="1904760"/>
            <a:ext cx="0" cy="321480"/>
          </a:xfrm>
          <a:prstGeom prst="line">
            <a:avLst/>
          </a:prstGeom>
          <a:ln w="12600">
            <a:solidFill>
              <a:srgbClr val="000000"/>
            </a:solidFill>
            <a:custDash>
              <a:ds d="800000" sp="300000"/>
            </a:custDash>
            <a:miter/>
          </a:ln>
        </p:spPr>
      </p:sp>
      <p:sp>
        <p:nvSpPr>
          <p:cNvPr id="1028" name="Line 36"/>
          <p:cNvSpPr/>
          <p:nvPr/>
        </p:nvSpPr>
        <p:spPr>
          <a:xfrm>
            <a:off x="5715000" y="1906560"/>
            <a:ext cx="3349800" cy="0"/>
          </a:xfrm>
          <a:prstGeom prst="line">
            <a:avLst/>
          </a:prstGeom>
          <a:ln w="12600">
            <a:solidFill>
              <a:srgbClr val="000000"/>
            </a:solidFill>
            <a:custDash>
              <a:ds d="800000" sp="300000"/>
            </a:custDash>
            <a:miter/>
          </a:ln>
        </p:spPr>
      </p:sp>
      <p:sp>
        <p:nvSpPr>
          <p:cNvPr id="1029" name="Line 37"/>
          <p:cNvSpPr/>
          <p:nvPr/>
        </p:nvSpPr>
        <p:spPr>
          <a:xfrm>
            <a:off x="5715000" y="1906560"/>
            <a:ext cx="0" cy="1519200"/>
          </a:xfrm>
          <a:prstGeom prst="line">
            <a:avLst/>
          </a:prstGeom>
          <a:ln w="12600">
            <a:solidFill>
              <a:srgbClr val="000000"/>
            </a:solidFill>
            <a:custDash>
              <a:ds d="800000" sp="300000"/>
            </a:custDash>
            <a:miter/>
          </a:ln>
        </p:spPr>
      </p:sp>
      <p:sp>
        <p:nvSpPr>
          <p:cNvPr id="1030" name="Line 38"/>
          <p:cNvSpPr/>
          <p:nvPr/>
        </p:nvSpPr>
        <p:spPr>
          <a:xfrm>
            <a:off x="5715000" y="3427560"/>
            <a:ext cx="684000" cy="0"/>
          </a:xfrm>
          <a:prstGeom prst="line">
            <a:avLst/>
          </a:prstGeom>
          <a:ln w="12600">
            <a:solidFill>
              <a:srgbClr val="000000"/>
            </a:solidFill>
            <a:custDash>
              <a:ds d="800000" sp="300000"/>
            </a:custDash>
            <a:miter/>
            <a:tailEnd type="triangle" w="med" len="med"/>
          </a:ln>
        </p:spPr>
      </p:sp>
      <p:sp>
        <p:nvSpPr>
          <p:cNvPr id="1031" name="CustomShape 39"/>
          <p:cNvSpPr/>
          <p:nvPr/>
        </p:nvSpPr>
        <p:spPr>
          <a:xfrm>
            <a:off x="6095880" y="4191120"/>
            <a:ext cx="304920" cy="52056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sz="2800" i="1">
                <a:solidFill>
                  <a:srgbClr val="1F497D"/>
                </a:solidFill>
                <a:latin typeface="Constantia"/>
              </a:rPr>
              <a:t>r</a:t>
            </a:r>
            <a:endParaRPr/>
          </a:p>
        </p:txBody>
      </p:sp>
      <p:sp>
        <p:nvSpPr>
          <p:cNvPr id="1032" name="CustomShape 40"/>
          <p:cNvSpPr/>
          <p:nvPr/>
        </p:nvSpPr>
        <p:spPr>
          <a:xfrm>
            <a:off x="6172200" y="1935000"/>
            <a:ext cx="685800" cy="368280"/>
          </a:xfrm>
          <a:prstGeom prst="rect">
            <a:avLst/>
          </a:prstGeom>
          <a:noFill/>
          <a:ln>
            <a:noFill/>
          </a:ln>
        </p:spPr>
        <p:style>
          <a:lnRef idx="0">
            <a:scrgbClr r="0" g="0" b="0"/>
          </a:lnRef>
          <a:fillRef idx="0">
            <a:scrgbClr r="0" g="0" b="0"/>
          </a:fillRef>
          <a:effectRef idx="0">
            <a:scrgbClr r="0" g="0" b="0"/>
          </a:effectRef>
          <a:fontRef idx="minor"/>
        </p:style>
        <p:txBody>
          <a:bodyPr lIns="0" tIns="46800" rIns="0" bIns="46800"/>
          <a:lstStyle/>
          <a:p>
            <a:pPr>
              <a:lnSpc>
                <a:spcPct val="100000"/>
              </a:lnSpc>
            </a:pPr>
            <a:r>
              <a:rPr lang="en-US" i="1">
                <a:solidFill>
                  <a:srgbClr val="1F497D"/>
                </a:solidFill>
                <a:latin typeface="Constantia"/>
              </a:rPr>
              <a:t>rp</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3" name="CustomShape 1"/>
          <p:cNvSpPr/>
          <p:nvPr/>
        </p:nvSpPr>
        <p:spPr>
          <a:xfrm>
            <a:off x="1828800" y="324000"/>
            <a:ext cx="6781680" cy="112392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Pointers to objects (Cont..)</a:t>
            </a:r>
            <a:endParaRPr/>
          </a:p>
        </p:txBody>
      </p:sp>
      <p:sp>
        <p:nvSpPr>
          <p:cNvPr id="1034"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buFont typeface="Arial"/>
              <a:buChar char="•"/>
            </a:pPr>
            <a:r>
              <a:rPr lang="en-US" sz="3200">
                <a:latin typeface="Calibri"/>
              </a:rPr>
              <a:t>If </a:t>
            </a:r>
            <a:r>
              <a:rPr lang="en-US" sz="3200" b="1">
                <a:solidFill>
                  <a:srgbClr val="1F497D"/>
                </a:solidFill>
                <a:latin typeface="Courier New"/>
              </a:rPr>
              <a:t>rp</a:t>
            </a:r>
            <a:r>
              <a:rPr lang="en-US" sz="3200">
                <a:latin typeface="Calibri"/>
              </a:rPr>
              <a:t> is a pointer to an object, then two notations can be used to reference the instance/object </a:t>
            </a:r>
            <a:r>
              <a:rPr lang="en-US" sz="3200" b="1">
                <a:solidFill>
                  <a:srgbClr val="1F497D"/>
                </a:solidFill>
                <a:latin typeface="Courier New"/>
              </a:rPr>
              <a:t>rp</a:t>
            </a:r>
            <a:r>
              <a:rPr lang="en-US" sz="3200">
                <a:latin typeface="Calibri"/>
              </a:rPr>
              <a:t> points to.</a:t>
            </a:r>
            <a:endParaRPr/>
          </a:p>
          <a:p>
            <a:pPr>
              <a:lnSpc>
                <a:spcPct val="100000"/>
              </a:lnSpc>
              <a:buFont typeface="Arial"/>
              <a:buChar char="•"/>
            </a:pPr>
            <a:r>
              <a:rPr lang="en-US" sz="3200">
                <a:latin typeface="Calibri"/>
              </a:rPr>
              <a:t>Using the </a:t>
            </a:r>
            <a:r>
              <a:rPr lang="en-US" sz="3200" i="1">
                <a:latin typeface="Calibri"/>
              </a:rPr>
              <a:t>de-referencing</a:t>
            </a:r>
            <a:r>
              <a:rPr lang="en-US" sz="3200">
                <a:latin typeface="Calibri"/>
              </a:rPr>
              <a:t> operator </a:t>
            </a:r>
            <a:r>
              <a:rPr lang="en-US" sz="3200" b="1">
                <a:solidFill>
                  <a:srgbClr val="1F497D"/>
                </a:solidFill>
                <a:latin typeface="Courier New"/>
              </a:rPr>
              <a:t>*</a:t>
            </a:r>
            <a:endParaRPr/>
          </a:p>
          <a:p>
            <a:pPr lvl="1">
              <a:lnSpc>
                <a:spcPct val="100000"/>
              </a:lnSpc>
            </a:pPr>
            <a:r>
              <a:rPr lang="en-US" sz="2800" b="1" strike="noStrike">
                <a:solidFill>
                  <a:srgbClr val="1F497D"/>
                </a:solidFill>
                <a:latin typeface="Courier New"/>
                <a:ea typeface="Droid Sans Fallback"/>
              </a:rPr>
              <a:t>    (*rp).Display();</a:t>
            </a:r>
            <a:endParaRPr/>
          </a:p>
          <a:p>
            <a:pPr>
              <a:lnSpc>
                <a:spcPct val="100000"/>
              </a:lnSpc>
              <a:buFont typeface="Arial"/>
              <a:buChar char="•"/>
            </a:pPr>
            <a:r>
              <a:rPr lang="en-US" sz="3200">
                <a:latin typeface="Calibri"/>
              </a:rPr>
              <a:t>Using the </a:t>
            </a:r>
            <a:r>
              <a:rPr lang="en-US" sz="3200" i="1">
                <a:latin typeface="Calibri"/>
              </a:rPr>
              <a:t>member access</a:t>
            </a:r>
            <a:r>
              <a:rPr lang="en-US" sz="3200">
                <a:latin typeface="Calibri"/>
              </a:rPr>
              <a:t> operator </a:t>
            </a:r>
            <a:r>
              <a:rPr lang="en-US" sz="3200" b="1">
                <a:solidFill>
                  <a:srgbClr val="1F497D"/>
                </a:solidFill>
                <a:latin typeface="Courier New"/>
              </a:rPr>
              <a:t>-&gt;</a:t>
            </a:r>
            <a:endParaRPr/>
          </a:p>
          <a:p>
            <a:pPr lvl="1">
              <a:lnSpc>
                <a:spcPct val="100000"/>
              </a:lnSpc>
            </a:pPr>
            <a:r>
              <a:rPr lang="en-US" sz="2800" b="1" strike="noStrike">
                <a:solidFill>
                  <a:srgbClr val="1F497D"/>
                </a:solidFill>
                <a:latin typeface="Courier New"/>
                <a:ea typeface="Droid Sans Fallback"/>
              </a:rPr>
              <a:t>    rp -&gt; Display();</a:t>
            </a:r>
            <a:endParaRPr/>
          </a:p>
        </p:txBody>
      </p:sp>
    </p:spTree>
  </p:cSld>
  <p:clrMapOvr>
    <a:masterClrMapping/>
  </p:clrMapOvr>
  <p:transition>
    <p:random/>
  </p:transition>
  <p:timing>
    <p:tnLst>
      <p:par>
        <p:cTn id="1" dur="indefinite" restart="never" nodeType="tmRoot">
          <p:childTnLst>
            <p:seq>
              <p:cTn id="2" dur="indefinite" nodeType="mainSeq">
                <p:childTnLst>
                  <p:par>
                    <p:cTn id="3" dur="indefinite" fill="hold" nodeType="clickEffect">
                      <p:stCondLst>
                        <p:cond delay="indefinite"/>
                      </p:stCondLst>
                      <p:childTnLst>
                        <p:par>
                          <p:cTn id="4" dur="indefinite" fill="hold" nodeType="clickEffect">
                            <p:stCondLst>
                              <p:cond delay="0"/>
                            </p:stCondLst>
                            <p:childTnLst>
                              <p:par>
                                <p:cTn id="5" presetID="2" presetClass="entr" presetSubtype="8" dur="indefinite" fill="hold" nodeType="clickEffect">
                                  <p:stCondLst>
                                    <p:cond delay="0"/>
                                  </p:stCondLst>
                                  <p:childTnLst>
                                    <p:set>
                                      <p:cBhvr>
                                        <p:cTn id="6" dur="1" fill="hold">
                                          <p:stCondLst>
                                            <p:cond delay="0"/>
                                          </p:stCondLst>
                                        </p:cTn>
                                        <p:tgtEl>
                                          <p:spTgt spid="1034">
                                            <p:txEl>
                                              <p:pRg st="0" end="111"/>
                                            </p:txEl>
                                          </p:spTgt>
                                        </p:tgtEl>
                                        <p:attrNameLst>
                                          <p:attrName>style.visibility</p:attrName>
                                        </p:attrNameLst>
                                      </p:cBhvr>
                                      <p:to>
                                        <p:strVal val="visible"/>
                                      </p:to>
                                    </p:set>
                                    <p:anim calcmode="lin" valueType="num">
                                      <p:cBhvr additive="repl">
                                        <p:cTn id="7" dur="500" fill="hold"/>
                                        <p:tgtEl>
                                          <p:spTgt spid="1034">
                                            <p:txEl>
                                              <p:pRg st="0" end="111"/>
                                            </p:txEl>
                                          </p:spTgt>
                                        </p:tgtEl>
                                        <p:attrNameLst>
                                          <p:attrName>ppt_x</p:attrName>
                                        </p:attrNameLst>
                                      </p:cBhvr>
                                      <p:tavLst>
                                        <p:tav tm="0">
                                          <p:val>
                                            <p:strVal val="0-#ppt_w/2"/>
                                          </p:val>
                                        </p:tav>
                                        <p:tav tm="100000">
                                          <p:val>
                                            <p:strVal val="#ppt_x"/>
                                          </p:val>
                                        </p:tav>
                                      </p:tavLst>
                                    </p:anim>
                                    <p:anim calcmode="lin" valueType="num">
                                      <p:cBhvr additive="repl">
                                        <p:cTn id="8" dur="500" fill="hold"/>
                                        <p:tgtEl>
                                          <p:spTgt spid="1034">
                                            <p:txEl>
                                              <p:pRg st="0" end="111"/>
                                            </p:txEl>
                                          </p:spTgt>
                                        </p:tgtEl>
                                        <p:attrNameLst>
                                          <p:attrName>ppt_y</p:attrName>
                                        </p:attrNameLst>
                                      </p:cBhvr>
                                      <p:tavLst>
                                        <p:tav tm="0">
                                          <p:val>
                                            <p:strVal val="#ppt_y"/>
                                          </p:val>
                                        </p:tav>
                                        <p:tav tm="100000">
                                          <p:val>
                                            <p:strVal val="#ppt_y"/>
                                          </p:val>
                                        </p:tav>
                                      </p:tavLst>
                                    </p:anim>
                                  </p:childTnLst>
                                </p:cTn>
                              </p:par>
                            </p:childTnLst>
                          </p:cTn>
                        </p:par>
                      </p:childTnLst>
                    </p:cTn>
                  </p:par>
                  <p:par>
                    <p:cTn id="9" dur="indefinite" fill="hold" nodeType="clickEffect">
                      <p:stCondLst>
                        <p:cond delay="indefinite"/>
                      </p:stCondLst>
                      <p:childTnLst>
                        <p:par>
                          <p:cTn id="10" dur="indefinite" fill="hold" nodeType="clickEffect">
                            <p:stCondLst>
                              <p:cond delay="0"/>
                            </p:stCondLst>
                            <p:childTnLst>
                              <p:par>
                                <p:cTn id="11" presetID="2" presetClass="entr" presetSubtype="8" dur="indefinite" fill="hold" nodeType="clickEffect">
                                  <p:stCondLst>
                                    <p:cond delay="0"/>
                                  </p:stCondLst>
                                  <p:childTnLst>
                                    <p:set>
                                      <p:cBhvr>
                                        <p:cTn id="12" dur="1" fill="hold">
                                          <p:stCondLst>
                                            <p:cond delay="0"/>
                                          </p:stCondLst>
                                        </p:cTn>
                                        <p:tgtEl>
                                          <p:spTgt spid="1034">
                                            <p:txEl>
                                              <p:pRg st="111" end="147"/>
                                            </p:txEl>
                                          </p:spTgt>
                                        </p:tgtEl>
                                        <p:attrNameLst>
                                          <p:attrName>style.visibility</p:attrName>
                                        </p:attrNameLst>
                                      </p:cBhvr>
                                      <p:to>
                                        <p:strVal val="visible"/>
                                      </p:to>
                                    </p:set>
                                    <p:anim calcmode="lin" valueType="num">
                                      <p:cBhvr additive="repl">
                                        <p:cTn id="13" dur="500" fill="hold"/>
                                        <p:tgtEl>
                                          <p:spTgt spid="1034">
                                            <p:txEl>
                                              <p:pRg st="111" end="147"/>
                                            </p:txEl>
                                          </p:spTgt>
                                        </p:tgtEl>
                                        <p:attrNameLst>
                                          <p:attrName>ppt_x</p:attrName>
                                        </p:attrNameLst>
                                      </p:cBhvr>
                                      <p:tavLst>
                                        <p:tav tm="0">
                                          <p:val>
                                            <p:strVal val="0-#ppt_w/2"/>
                                          </p:val>
                                        </p:tav>
                                        <p:tav tm="100000">
                                          <p:val>
                                            <p:strVal val="#ppt_x"/>
                                          </p:val>
                                        </p:tav>
                                      </p:tavLst>
                                    </p:anim>
                                    <p:anim calcmode="lin" valueType="num">
                                      <p:cBhvr additive="repl">
                                        <p:cTn id="14" dur="500" fill="hold"/>
                                        <p:tgtEl>
                                          <p:spTgt spid="1034">
                                            <p:txEl>
                                              <p:pRg st="111" end="147"/>
                                            </p:txEl>
                                          </p:spTgt>
                                        </p:tgtEl>
                                        <p:attrNameLst>
                                          <p:attrName>ppt_y</p:attrName>
                                        </p:attrNameLst>
                                      </p:cBhvr>
                                      <p:tavLst>
                                        <p:tav tm="0">
                                          <p:val>
                                            <p:strVal val="#ppt_y"/>
                                          </p:val>
                                        </p:tav>
                                        <p:tav tm="100000">
                                          <p:val>
                                            <p:strVal val="#ppt_y"/>
                                          </p:val>
                                        </p:tav>
                                      </p:tavLst>
                                    </p:anim>
                                  </p:childTnLst>
                                </p:cTn>
                              </p:par>
                              <p:par>
                                <p:cTn id="15" presetID="2" presetClass="entr" presetSubtype="8" dur="indefinite" fill="hold" nodeType="withEffect">
                                  <p:stCondLst>
                                    <p:cond delay="0"/>
                                  </p:stCondLst>
                                  <p:childTnLst>
                                    <p:set>
                                      <p:cBhvr>
                                        <p:cTn id="16" dur="1" fill="hold">
                                          <p:stCondLst>
                                            <p:cond delay="0"/>
                                          </p:stCondLst>
                                        </p:cTn>
                                        <p:tgtEl>
                                          <p:spTgt spid="1034">
                                            <p:txEl>
                                              <p:pRg st="147" end="168"/>
                                            </p:txEl>
                                          </p:spTgt>
                                        </p:tgtEl>
                                        <p:attrNameLst>
                                          <p:attrName>style.visibility</p:attrName>
                                        </p:attrNameLst>
                                      </p:cBhvr>
                                      <p:to>
                                        <p:strVal val="visible"/>
                                      </p:to>
                                    </p:set>
                                    <p:anim calcmode="lin" valueType="num">
                                      <p:cBhvr additive="repl">
                                        <p:cTn id="17" dur="500" fill="hold"/>
                                        <p:tgtEl>
                                          <p:spTgt spid="1034">
                                            <p:txEl>
                                              <p:pRg st="147" end="168"/>
                                            </p:txEl>
                                          </p:spTgt>
                                        </p:tgtEl>
                                        <p:attrNameLst>
                                          <p:attrName>ppt_x</p:attrName>
                                        </p:attrNameLst>
                                      </p:cBhvr>
                                      <p:tavLst>
                                        <p:tav tm="0">
                                          <p:val>
                                            <p:strVal val="0-#ppt_w/2"/>
                                          </p:val>
                                        </p:tav>
                                        <p:tav tm="100000">
                                          <p:val>
                                            <p:strVal val="#ppt_x"/>
                                          </p:val>
                                        </p:tav>
                                      </p:tavLst>
                                    </p:anim>
                                    <p:anim calcmode="lin" valueType="num">
                                      <p:cBhvr additive="repl">
                                        <p:cTn id="18" dur="500" fill="hold"/>
                                        <p:tgtEl>
                                          <p:spTgt spid="1034">
                                            <p:txEl>
                                              <p:pRg st="147" end="168"/>
                                            </p:txEl>
                                          </p:spTgt>
                                        </p:tgtEl>
                                        <p:attrNameLst>
                                          <p:attrName>ppt_y</p:attrName>
                                        </p:attrNameLst>
                                      </p:cBhvr>
                                      <p:tavLst>
                                        <p:tav tm="0">
                                          <p:val>
                                            <p:strVal val="#ppt_y"/>
                                          </p:val>
                                        </p:tav>
                                        <p:tav tm="100000">
                                          <p:val>
                                            <p:strVal val="#ppt_y"/>
                                          </p:val>
                                        </p:tav>
                                      </p:tavLst>
                                    </p:anim>
                                  </p:childTnLst>
                                </p:cTn>
                              </p:par>
                            </p:childTnLst>
                          </p:cTn>
                        </p:par>
                      </p:childTnLst>
                    </p:cTn>
                  </p:par>
                  <p:par>
                    <p:cTn id="19" dur="indefinite" fill="hold" nodeType="clickEffect">
                      <p:stCondLst>
                        <p:cond delay="indefinite"/>
                      </p:stCondLst>
                      <p:childTnLst>
                        <p:par>
                          <p:cTn id="20" dur="indefinite" fill="hold" nodeType="clickEffect">
                            <p:stCondLst>
                              <p:cond delay="0"/>
                            </p:stCondLst>
                            <p:childTnLst>
                              <p:par>
                                <p:cTn id="21" presetID="2" presetClass="entr" presetSubtype="8" dur="indefinite" fill="hold" nodeType="clickEffect">
                                  <p:stCondLst>
                                    <p:cond delay="0"/>
                                  </p:stCondLst>
                                  <p:childTnLst>
                                    <p:set>
                                      <p:cBhvr>
                                        <p:cTn id="22" dur="1" fill="hold">
                                          <p:stCondLst>
                                            <p:cond delay="0"/>
                                          </p:stCondLst>
                                        </p:cTn>
                                        <p:tgtEl>
                                          <p:spTgt spid="1034">
                                            <p:txEl>
                                              <p:pRg st="168" end="204"/>
                                            </p:txEl>
                                          </p:spTgt>
                                        </p:tgtEl>
                                        <p:attrNameLst>
                                          <p:attrName>style.visibility</p:attrName>
                                        </p:attrNameLst>
                                      </p:cBhvr>
                                      <p:to>
                                        <p:strVal val="visible"/>
                                      </p:to>
                                    </p:set>
                                    <p:anim calcmode="lin" valueType="num">
                                      <p:cBhvr additive="repl">
                                        <p:cTn id="23" dur="500" fill="hold"/>
                                        <p:tgtEl>
                                          <p:spTgt spid="1034">
                                            <p:txEl>
                                              <p:pRg st="168" end="204"/>
                                            </p:txEl>
                                          </p:spTgt>
                                        </p:tgtEl>
                                        <p:attrNameLst>
                                          <p:attrName>ppt_x</p:attrName>
                                        </p:attrNameLst>
                                      </p:cBhvr>
                                      <p:tavLst>
                                        <p:tav tm="0">
                                          <p:val>
                                            <p:strVal val="0-#ppt_w/2"/>
                                          </p:val>
                                        </p:tav>
                                        <p:tav tm="100000">
                                          <p:val>
                                            <p:strVal val="#ppt_x"/>
                                          </p:val>
                                        </p:tav>
                                      </p:tavLst>
                                    </p:anim>
                                    <p:anim calcmode="lin" valueType="num">
                                      <p:cBhvr additive="repl">
                                        <p:cTn id="24" dur="500" fill="hold"/>
                                        <p:tgtEl>
                                          <p:spTgt spid="1034">
                                            <p:txEl>
                                              <p:pRg st="168" end="204"/>
                                            </p:txEl>
                                          </p:spTgt>
                                        </p:tgtEl>
                                        <p:attrNameLst>
                                          <p:attrName>ppt_y</p:attrName>
                                        </p:attrNameLst>
                                      </p:cBhvr>
                                      <p:tavLst>
                                        <p:tav tm="0">
                                          <p:val>
                                            <p:strVal val="#ppt_y"/>
                                          </p:val>
                                        </p:tav>
                                        <p:tav tm="100000">
                                          <p:val>
                                            <p:strVal val="#ppt_y"/>
                                          </p:val>
                                        </p:tav>
                                      </p:tavLst>
                                    </p:anim>
                                  </p:childTnLst>
                                </p:cTn>
                              </p:par>
                              <p:par>
                                <p:cTn id="25" presetID="2" presetClass="entr" presetSubtype="8" dur="indefinite" fill="hold" nodeType="withEffect">
                                  <p:stCondLst>
                                    <p:cond delay="0"/>
                                  </p:stCondLst>
                                  <p:childTnLst>
                                    <p:set>
                                      <p:cBhvr>
                                        <p:cTn id="26" dur="1" fill="hold">
                                          <p:stCondLst>
                                            <p:cond delay="0"/>
                                          </p:stCondLst>
                                        </p:cTn>
                                        <p:tgtEl>
                                          <p:spTgt spid="1034">
                                            <p:txEl>
                                              <p:pRg st="204" end="225"/>
                                            </p:txEl>
                                          </p:spTgt>
                                        </p:tgtEl>
                                        <p:attrNameLst>
                                          <p:attrName>style.visibility</p:attrName>
                                        </p:attrNameLst>
                                      </p:cBhvr>
                                      <p:to>
                                        <p:strVal val="visible"/>
                                      </p:to>
                                    </p:set>
                                    <p:anim calcmode="lin" valueType="num">
                                      <p:cBhvr additive="repl">
                                        <p:cTn id="27" dur="500" fill="hold"/>
                                        <p:tgtEl>
                                          <p:spTgt spid="1034">
                                            <p:txEl>
                                              <p:pRg st="204" end="225"/>
                                            </p:txEl>
                                          </p:spTgt>
                                        </p:tgtEl>
                                        <p:attrNameLst>
                                          <p:attrName>ppt_x</p:attrName>
                                        </p:attrNameLst>
                                      </p:cBhvr>
                                      <p:tavLst>
                                        <p:tav tm="0">
                                          <p:val>
                                            <p:strVal val="0-#ppt_w/2"/>
                                          </p:val>
                                        </p:tav>
                                        <p:tav tm="100000">
                                          <p:val>
                                            <p:strVal val="#ppt_x"/>
                                          </p:val>
                                        </p:tav>
                                      </p:tavLst>
                                    </p:anim>
                                    <p:anim calcmode="lin" valueType="num">
                                      <p:cBhvr additive="repl">
                                        <p:cTn id="28" dur="500" fill="hold"/>
                                        <p:tgtEl>
                                          <p:spTgt spid="1034">
                                            <p:txEl>
                                              <p:pRg st="204" end="22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5"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000">
                <a:latin typeface="Calibri"/>
              </a:rPr>
              <a:t>Dynamic Allocation of a Class Object</a:t>
            </a:r>
            <a:endParaRPr/>
          </a:p>
        </p:txBody>
      </p:sp>
      <p:sp>
        <p:nvSpPr>
          <p:cNvPr id="1036"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80000"/>
              </a:lnSpc>
              <a:buFont typeface="Arial"/>
              <a:buChar char="•"/>
            </a:pPr>
            <a:r>
              <a:rPr lang="en-US" sz="2800">
                <a:latin typeface="Calibri"/>
              </a:rPr>
              <a:t>Consider the Rational class defined before</a:t>
            </a:r>
            <a:endParaRPr/>
          </a:p>
          <a:p>
            <a:pPr>
              <a:lnSpc>
                <a:spcPct val="80000"/>
              </a:lnSpc>
            </a:pPr>
            <a:endParaRPr/>
          </a:p>
          <a:p>
            <a:pPr lvl="1">
              <a:lnSpc>
                <a:spcPct val="80000"/>
              </a:lnSpc>
            </a:pPr>
            <a:r>
              <a:rPr lang="en-US" sz="2800" b="1" strike="noStrike">
                <a:solidFill>
                  <a:srgbClr val="1F497D"/>
                </a:solidFill>
                <a:latin typeface="Courier New"/>
                <a:ea typeface="Droid Sans Fallback"/>
              </a:rPr>
              <a:t>Rational *rp;</a:t>
            </a:r>
            <a:endParaRPr/>
          </a:p>
          <a:p>
            <a:pPr lvl="1">
              <a:lnSpc>
                <a:spcPct val="80000"/>
              </a:lnSpc>
            </a:pPr>
            <a:r>
              <a:rPr lang="en-US" sz="2800" b="1" strike="noStrike">
                <a:solidFill>
                  <a:srgbClr val="1F497D"/>
                </a:solidFill>
                <a:latin typeface="Courier New"/>
                <a:ea typeface="Droid Sans Fallback"/>
              </a:rPr>
              <a:t>int a, b;</a:t>
            </a:r>
            <a:endParaRPr/>
          </a:p>
          <a:p>
            <a:pPr lvl="1">
              <a:lnSpc>
                <a:spcPct val="80000"/>
              </a:lnSpc>
            </a:pPr>
            <a:r>
              <a:rPr lang="en-US" sz="2800" b="1" strike="noStrike">
                <a:solidFill>
                  <a:srgbClr val="1F497D"/>
                </a:solidFill>
                <a:latin typeface="Courier New"/>
                <a:ea typeface="Droid Sans Fallback"/>
              </a:rPr>
              <a:t>cin &gt;&gt; a &gt;&gt; b;</a:t>
            </a:r>
            <a:endParaRPr/>
          </a:p>
          <a:p>
            <a:pPr lvl="1">
              <a:lnSpc>
                <a:spcPct val="80000"/>
              </a:lnSpc>
            </a:pPr>
            <a:r>
              <a:rPr lang="en-US" sz="2800" b="1" strike="noStrike">
                <a:solidFill>
                  <a:srgbClr val="1F497D"/>
                </a:solidFill>
                <a:latin typeface="Courier New"/>
                <a:ea typeface="Droid Sans Fallback"/>
              </a:rPr>
              <a:t>rp = new Rational(a,b);</a:t>
            </a:r>
            <a:endParaRPr/>
          </a:p>
          <a:p>
            <a:pPr lvl="1">
              <a:lnSpc>
                <a:spcPct val="80000"/>
              </a:lnSpc>
            </a:pPr>
            <a:r>
              <a:rPr lang="en-US" sz="2800" b="1" strike="noStrike">
                <a:solidFill>
                  <a:srgbClr val="1F497D"/>
                </a:solidFill>
                <a:latin typeface="Courier New"/>
                <a:ea typeface="Droid Sans Fallback"/>
              </a:rPr>
              <a:t>(*rp).Display(); // rp-&gt;Display();</a:t>
            </a:r>
            <a:endParaRPr/>
          </a:p>
          <a:p>
            <a:pPr lvl="1">
              <a:lnSpc>
                <a:spcPct val="80000"/>
              </a:lnSpc>
            </a:pPr>
            <a:r>
              <a:rPr lang="en-US" sz="2800" b="1" strike="noStrike">
                <a:solidFill>
                  <a:srgbClr val="1F497D"/>
                </a:solidFill>
                <a:latin typeface="Courier New"/>
                <a:ea typeface="Droid Sans Fallback"/>
              </a:rPr>
              <a:t>delete rp;</a:t>
            </a:r>
            <a:endParaRPr/>
          </a:p>
          <a:p>
            <a:pPr lvl="1">
              <a:lnSpc>
                <a:spcPct val="80000"/>
              </a:lnSpc>
            </a:pPr>
            <a:r>
              <a:rPr lang="en-US" sz="2800" b="1" strike="noStrike">
                <a:solidFill>
                  <a:srgbClr val="1F497D"/>
                </a:solidFill>
                <a:latin typeface="Courier New"/>
                <a:ea typeface="Droid Sans Fallback"/>
              </a:rPr>
              <a:t>rp = NULL;</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7"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malloc() vs new</a:t>
            </a:r>
            <a:endParaRPr/>
          </a:p>
        </p:txBody>
      </p:sp>
      <p:sp>
        <p:nvSpPr>
          <p:cNvPr id="1038"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80000"/>
              </a:lnSpc>
              <a:buFont typeface="Wingdings" charset="2"/>
              <a:buChar char=""/>
            </a:pPr>
            <a:r>
              <a:rPr lang="en-US" sz="2600">
                <a:latin typeface="Calibri"/>
              </a:rPr>
              <a:t>new calls constructors</a:t>
            </a:r>
            <a:endParaRPr/>
          </a:p>
          <a:p>
            <a:pPr>
              <a:lnSpc>
                <a:spcPct val="80000"/>
              </a:lnSpc>
              <a:buFont typeface="Wingdings" charset="2"/>
              <a:buChar char=""/>
            </a:pPr>
            <a:r>
              <a:rPr lang="en-US" sz="2600">
                <a:latin typeface="Calibri"/>
              </a:rPr>
              <a:t>malloc() directly calls memory location through function</a:t>
            </a:r>
            <a:endParaRPr/>
          </a:p>
          <a:p>
            <a:pPr>
              <a:lnSpc>
                <a:spcPct val="80000"/>
              </a:lnSpc>
              <a:buFont typeface="Wingdings" charset="2"/>
              <a:buChar char=""/>
            </a:pPr>
            <a:r>
              <a:rPr lang="en-US" sz="2600">
                <a:latin typeface="Calibri"/>
              </a:rPr>
              <a:t>Primitive data types (char, int, float.. etc) can also be initialized with new. For example, below program prints 10.</a:t>
            </a:r>
            <a:endParaRPr/>
          </a:p>
          <a:p>
            <a:pPr>
              <a:lnSpc>
                <a:spcPct val="80000"/>
              </a:lnSpc>
              <a:buFont typeface="Wingdings" charset="2"/>
              <a:buChar char=""/>
            </a:pPr>
            <a:r>
              <a:rPr lang="en-US" sz="2600">
                <a:latin typeface="Calibri"/>
              </a:rPr>
              <a:t>new returns exact data type</a:t>
            </a:r>
            <a:endParaRPr/>
          </a:p>
          <a:p>
            <a:pPr>
              <a:lnSpc>
                <a:spcPct val="80000"/>
              </a:lnSpc>
              <a:buFont typeface="Wingdings" charset="2"/>
              <a:buChar char=""/>
            </a:pPr>
            <a:r>
              <a:rPr lang="en-US" sz="2600">
                <a:latin typeface="Calibri"/>
              </a:rPr>
              <a:t>malloc() returns void *.</a:t>
            </a:r>
            <a:endParaRPr/>
          </a:p>
          <a:p>
            <a:pPr>
              <a:lnSpc>
                <a:spcPct val="80000"/>
              </a:lnSpc>
            </a:pPr>
            <a:endParaRPr/>
          </a:p>
          <a:p>
            <a:pPr>
              <a:lnSpc>
                <a:spcPct val="80000"/>
              </a:lnSpc>
            </a:pPr>
            <a:endParaRPr/>
          </a:p>
          <a:p>
            <a:pPr>
              <a:lnSpc>
                <a:spcPct val="8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9" name="CustomShape 1"/>
          <p:cNvSpPr/>
          <p:nvPr/>
        </p:nvSpPr>
        <p:spPr>
          <a:xfrm>
            <a:off x="457200" y="274680"/>
            <a:ext cx="8229600" cy="114300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ctr">
              <a:lnSpc>
                <a:spcPct val="100000"/>
              </a:lnSpc>
            </a:pPr>
            <a:r>
              <a:rPr lang="en-US" sz="4400">
                <a:latin typeface="Calibri"/>
              </a:rPr>
              <a:t>delete and free() in C++</a:t>
            </a:r>
            <a:endParaRPr/>
          </a:p>
        </p:txBody>
      </p:sp>
      <p:sp>
        <p:nvSpPr>
          <p:cNvPr id="1040" name="CustomShape 2"/>
          <p:cNvSpPr/>
          <p:nvPr/>
        </p:nvSpPr>
        <p:spPr>
          <a:xfrm>
            <a:off x="457200" y="1600200"/>
            <a:ext cx="8229600" cy="4525920"/>
          </a:xfrm>
          <a:prstGeom prst="rect">
            <a:avLst/>
          </a:prstGeom>
          <a:noFill/>
          <a:ln>
            <a:noFill/>
          </a:ln>
        </p:spPr>
        <p:style>
          <a:lnRef idx="0">
            <a:scrgbClr r="0" g="0" b="0"/>
          </a:lnRef>
          <a:fillRef idx="0">
            <a:scrgbClr r="0" g="0" b="0"/>
          </a:fillRef>
          <a:effectRef idx="0">
            <a:scrgbClr r="0" g="0" b="0"/>
          </a:effectRef>
          <a:fontRef idx="minor"/>
        </p:style>
        <p:txBody>
          <a:bodyPr/>
          <a:lstStyle/>
          <a:p>
            <a:pPr>
              <a:lnSpc>
                <a:spcPct val="100000"/>
              </a:lnSpc>
              <a:buFont typeface="Wingdings" charset="2"/>
              <a:buChar char=""/>
            </a:pPr>
            <a:r>
              <a:rPr lang="en-US" sz="3200">
                <a:latin typeface="Calibri"/>
              </a:rPr>
              <a:t> delete operator used either for the pointers pointing to the memory allocated using new operator or for a NULL pointer.</a:t>
            </a:r>
            <a:endParaRPr/>
          </a:p>
          <a:p>
            <a:pPr>
              <a:lnSpc>
                <a:spcPct val="100000"/>
              </a:lnSpc>
              <a:buFont typeface="Wingdings" charset="2"/>
              <a:buChar char=""/>
            </a:pPr>
            <a:r>
              <a:rPr lang="en-US" sz="3200">
                <a:latin typeface="Calibri"/>
              </a:rPr>
              <a:t>free() used either for the pointers pointing to the memory allocated using malloc() or for a NULL pointer.</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CustomShape 1"/>
          <p:cNvSpPr/>
          <p:nvPr/>
        </p:nvSpPr>
        <p:spPr>
          <a:xfrm>
            <a:off x="1435680" y="274680"/>
            <a:ext cx="7496640" cy="11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IN" sz="4300" strike="noStrike">
                <a:solidFill>
                  <a:srgbClr val="572314"/>
                </a:solidFill>
                <a:latin typeface="Gill Sans MT"/>
                <a:ea typeface="DejaVu Sans"/>
              </a:rPr>
              <a:t>Classes in C++</a:t>
            </a:r>
            <a:endParaRPr/>
          </a:p>
        </p:txBody>
      </p:sp>
      <p:sp>
        <p:nvSpPr>
          <p:cNvPr id="510" name="CustomShape 2"/>
          <p:cNvSpPr/>
          <p:nvPr/>
        </p:nvSpPr>
        <p:spPr>
          <a:xfrm>
            <a:off x="1435680" y="1447920"/>
            <a:ext cx="7496640" cy="479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SzPct val="80000"/>
              <a:buFont typeface="Wingdings 2" charset="2"/>
              <a:buChar char=""/>
            </a:pPr>
            <a:r>
              <a:rPr lang="en-IN" sz="3200" strike="noStrike">
                <a:solidFill>
                  <a:srgbClr val="000000"/>
                </a:solidFill>
                <a:latin typeface="Gill Sans MT"/>
                <a:ea typeface="DejaVu Sans"/>
              </a:rPr>
              <a:t>A class definition begins with the keyword </a:t>
            </a:r>
            <a:r>
              <a:rPr lang="en-IN" sz="3200" i="1" strike="noStrike">
                <a:solidFill>
                  <a:srgbClr val="FF0000"/>
                </a:solidFill>
                <a:latin typeface="Gill Sans MT"/>
                <a:ea typeface="DejaVu Sans"/>
              </a:rPr>
              <a:t>class</a:t>
            </a:r>
            <a:r>
              <a:rPr lang="en-IN" sz="3200" strike="noStrike">
                <a:solidFill>
                  <a:srgbClr val="000000"/>
                </a:solidFill>
                <a:latin typeface="Gill Sans MT"/>
                <a:ea typeface="DejaVu Sans"/>
              </a:rPr>
              <a:t>.</a:t>
            </a:r>
            <a:endParaRPr/>
          </a:p>
          <a:p>
            <a:pPr>
              <a:lnSpc>
                <a:spcPct val="100000"/>
              </a:lnSpc>
              <a:buSzPct val="80000"/>
              <a:buFont typeface="Wingdings 2" charset="2"/>
              <a:buChar char=""/>
            </a:pPr>
            <a:r>
              <a:rPr lang="en-IN" sz="3200" strike="noStrike">
                <a:solidFill>
                  <a:srgbClr val="000000"/>
                </a:solidFill>
                <a:latin typeface="Gill Sans MT"/>
                <a:ea typeface="DejaVu Sans"/>
              </a:rPr>
              <a:t>The body of the class is contained within a set of braces, </a:t>
            </a:r>
            <a:r>
              <a:rPr lang="en-IN" sz="3200" strike="noStrike">
                <a:solidFill>
                  <a:srgbClr val="FF0000"/>
                </a:solidFill>
                <a:latin typeface="Gill Sans MT"/>
                <a:ea typeface="DejaVu Sans"/>
              </a:rPr>
              <a:t>{    } ;</a:t>
            </a:r>
            <a:r>
              <a:rPr lang="en-IN" sz="3200" strike="noStrike">
                <a:solidFill>
                  <a:srgbClr val="000000"/>
                </a:solidFill>
                <a:latin typeface="Gill Sans MT"/>
                <a:ea typeface="DejaVu Sans"/>
              </a:rPr>
              <a:t>  (notice the semi-colon).</a:t>
            </a:r>
            <a:endParaRPr/>
          </a:p>
          <a:p>
            <a:pPr>
              <a:lnSpc>
                <a:spcPct val="100000"/>
              </a:lnSpc>
            </a:pPr>
            <a:endParaRPr/>
          </a:p>
        </p:txBody>
      </p:sp>
      <p:sp>
        <p:nvSpPr>
          <p:cNvPr id="511" name="CustomShape 3"/>
          <p:cNvSpPr/>
          <p:nvPr/>
        </p:nvSpPr>
        <p:spPr>
          <a:xfrm>
            <a:off x="3505320" y="4038480"/>
            <a:ext cx="2132280" cy="1979640"/>
          </a:xfrm>
          <a:prstGeom prst="rect">
            <a:avLst/>
          </a:prstGeom>
          <a:solidFill>
            <a:schemeClr val="accent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en-IN" strike="noStrike">
                <a:solidFill>
                  <a:srgbClr val="000000"/>
                </a:solidFill>
                <a:latin typeface="Gill Sans MT"/>
                <a:ea typeface="DejaVu Sans"/>
              </a:rPr>
              <a:t>class </a:t>
            </a:r>
            <a:r>
              <a:rPr lang="en-IN" u="sng" strike="noStrike">
                <a:solidFill>
                  <a:srgbClr val="000000"/>
                </a:solidFill>
                <a:latin typeface="Gill Sans MT"/>
                <a:ea typeface="DejaVu Sans"/>
              </a:rPr>
              <a:t>class_name</a:t>
            </a:r>
            <a:endParaRPr/>
          </a:p>
          <a:p>
            <a:pPr>
              <a:lnSpc>
                <a:spcPct val="100000"/>
              </a:lnSpc>
            </a:pPr>
            <a:r>
              <a:rPr lang="en-IN" strike="noStrike">
                <a:solidFill>
                  <a:srgbClr val="000000"/>
                </a:solidFill>
                <a:latin typeface="Gill Sans MT"/>
                <a:ea typeface="DejaVu Sans"/>
              </a:rPr>
              <a:t>{</a:t>
            </a:r>
            <a:endParaRPr/>
          </a:p>
          <a:p>
            <a:pPr>
              <a:lnSpc>
                <a:spcPct val="100000"/>
              </a:lnSpc>
            </a:pPr>
            <a:r>
              <a:rPr lang="en-IN" strike="noStrike">
                <a:solidFill>
                  <a:srgbClr val="000000"/>
                </a:solidFill>
                <a:latin typeface="Gill Sans MT"/>
                <a:ea typeface="DejaVu Sans"/>
              </a:rPr>
              <a:t>	….</a:t>
            </a:r>
            <a:endParaRPr/>
          </a:p>
          <a:p>
            <a:pPr>
              <a:lnSpc>
                <a:spcPct val="100000"/>
              </a:lnSpc>
            </a:pPr>
            <a:r>
              <a:rPr lang="en-IN" strike="noStrike">
                <a:solidFill>
                  <a:srgbClr val="000000"/>
                </a:solidFill>
                <a:latin typeface="Gill Sans MT"/>
                <a:ea typeface="DejaVu Sans"/>
              </a:rPr>
              <a:t>….</a:t>
            </a:r>
            <a:endParaRPr/>
          </a:p>
          <a:p>
            <a:pPr>
              <a:lnSpc>
                <a:spcPct val="100000"/>
              </a:lnSpc>
            </a:pPr>
            <a:r>
              <a:rPr lang="en-IN" strike="noStrike">
                <a:solidFill>
                  <a:srgbClr val="000000"/>
                </a:solidFill>
                <a:latin typeface="Gill Sans MT"/>
                <a:ea typeface="DejaVu Sans"/>
              </a:rPr>
              <a:t>….</a:t>
            </a:r>
            <a:endParaRPr/>
          </a:p>
          <a:p>
            <a:pPr>
              <a:lnSpc>
                <a:spcPct val="100000"/>
              </a:lnSpc>
            </a:pPr>
            <a:r>
              <a:rPr lang="en-IN" strike="noStrike">
                <a:solidFill>
                  <a:srgbClr val="000000"/>
                </a:solidFill>
                <a:latin typeface="Gill Sans MT"/>
                <a:ea typeface="DejaVu Sans"/>
              </a:rPr>
              <a:t>};</a:t>
            </a:r>
            <a:endParaRPr/>
          </a:p>
        </p:txBody>
      </p:sp>
      <p:sp>
        <p:nvSpPr>
          <p:cNvPr id="512" name="Line 4"/>
          <p:cNvSpPr/>
          <p:nvPr/>
        </p:nvSpPr>
        <p:spPr>
          <a:xfrm flipH="1" flipV="1">
            <a:off x="4114800" y="5105160"/>
            <a:ext cx="1981080" cy="304920"/>
          </a:xfrm>
          <a:prstGeom prst="line">
            <a:avLst/>
          </a:prstGeom>
          <a:ln w="9360">
            <a:solidFill>
              <a:schemeClr val="tx1"/>
            </a:solidFill>
            <a:round/>
            <a:tailEnd type="triangle" w="med" len="med"/>
          </a:ln>
        </p:spPr>
      </p:sp>
      <p:sp>
        <p:nvSpPr>
          <p:cNvPr id="513" name="CustomShape 5"/>
          <p:cNvSpPr/>
          <p:nvPr/>
        </p:nvSpPr>
        <p:spPr>
          <a:xfrm>
            <a:off x="6095880" y="5105520"/>
            <a:ext cx="3046680" cy="637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Gill Sans MT"/>
                <a:ea typeface="DejaVu Sans"/>
              </a:rPr>
              <a:t>Class body  (data member + methods)</a:t>
            </a:r>
            <a:endParaRPr/>
          </a:p>
        </p:txBody>
      </p:sp>
      <p:sp>
        <p:nvSpPr>
          <p:cNvPr id="514" name="Line 6"/>
          <p:cNvSpPr/>
          <p:nvPr/>
        </p:nvSpPr>
        <p:spPr>
          <a:xfrm flipH="1" flipV="1">
            <a:off x="5486400" y="4343400"/>
            <a:ext cx="1066680" cy="75960"/>
          </a:xfrm>
          <a:prstGeom prst="line">
            <a:avLst/>
          </a:prstGeom>
          <a:ln w="9360">
            <a:solidFill>
              <a:schemeClr val="tx1"/>
            </a:solidFill>
            <a:round/>
            <a:tailEnd type="triangle" w="med" len="med"/>
          </a:ln>
        </p:spPr>
      </p:sp>
      <p:sp>
        <p:nvSpPr>
          <p:cNvPr id="515" name="CustomShape 7"/>
          <p:cNvSpPr/>
          <p:nvPr/>
        </p:nvSpPr>
        <p:spPr>
          <a:xfrm>
            <a:off x="6629400" y="4191120"/>
            <a:ext cx="1979640" cy="6379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trike="noStrike">
                <a:solidFill>
                  <a:srgbClr val="000000"/>
                </a:solidFill>
                <a:latin typeface="Gill Sans MT"/>
                <a:ea typeface="DejaVu Sans"/>
              </a:rPr>
              <a:t>Any valid identifier</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41" name="Picture 1040"/>
          <p:cNvPicPr/>
          <p:nvPr/>
        </p:nvPicPr>
        <p:blipFill>
          <a:blip r:embed="rId3"/>
          <a:stretch/>
        </p:blipFill>
        <p:spPr>
          <a:xfrm>
            <a:off x="3240" y="85680"/>
            <a:ext cx="9144000" cy="5140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42" name="Picture 1041"/>
          <p:cNvPicPr/>
          <p:nvPr/>
        </p:nvPicPr>
        <p:blipFill>
          <a:blip r:embed="rId3"/>
          <a:stretch/>
        </p:blipFill>
        <p:spPr>
          <a:xfrm>
            <a:off x="3240" y="85680"/>
            <a:ext cx="9144000" cy="5140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TotalTime>
  <Words>4055</Words>
  <Application>LibreOffice/4.4.3.2$Linux_x86 LibreOffice_project/40m0$Build-2</Application>
  <PresentationFormat>On-screen Show (4:3)</PresentationFormat>
  <Paragraphs>868</Paragraphs>
  <Slides>91</Slides>
  <Notes>66</Notes>
  <HiddenSlides>0</HiddenSlides>
  <MMClips>0</MMClips>
  <ScaleCrop>false</ScaleCrop>
  <HeadingPairs>
    <vt:vector size="4" baseType="variant">
      <vt:variant>
        <vt:lpstr>Theme</vt:lpstr>
      </vt:variant>
      <vt:variant>
        <vt:i4>11</vt:i4>
      </vt:variant>
      <vt:variant>
        <vt:lpstr>Slide Titles</vt:lpstr>
      </vt:variant>
      <vt:variant>
        <vt:i4>91</vt:i4>
      </vt:variant>
    </vt:vector>
  </HeadingPairs>
  <TitlesOfParts>
    <vt:vector size="102"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Classes</dc:title>
  <dc:creator>VITCC</dc:creator>
  <cp:lastModifiedBy>Windows User</cp:lastModifiedBy>
  <cp:revision>45</cp:revision>
  <dcterms:created xsi:type="dcterms:W3CDTF">2012-07-31T06:06:02Z</dcterms:created>
  <dcterms:modified xsi:type="dcterms:W3CDTF">2016-02-09T17:16:57Z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12</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39</vt:i4>
  </property>
</Properties>
</file>