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7" r:id="rId20"/>
    <p:sldId id="275" r:id="rId21"/>
    <p:sldId id="276" r:id="rId22"/>
    <p:sldId id="273" r:id="rId23"/>
    <p:sldId id="283" r:id="rId24"/>
    <p:sldId id="284" r:id="rId25"/>
    <p:sldId id="285" r:id="rId26"/>
    <p:sldId id="287" r:id="rId27"/>
    <p:sldId id="286" r:id="rId28"/>
    <p:sldId id="278" r:id="rId29"/>
    <p:sldId id="279" r:id="rId30"/>
    <p:sldId id="280" r:id="rId31"/>
    <p:sldId id="281" r:id="rId32"/>
    <p:sldId id="28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3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Encapsulation, Data Hiding and Static Data Members</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Structures in C++</a:t>
            </a:r>
            <a:endParaRPr lang="en-GB" dirty="0"/>
          </a:p>
        </p:txBody>
      </p:sp>
      <p:sp>
        <p:nvSpPr>
          <p:cNvPr id="3" name="Content Placeholder 2"/>
          <p:cNvSpPr>
            <a:spLocks noGrp="1"/>
          </p:cNvSpPr>
          <p:nvPr>
            <p:ph idx="1"/>
          </p:nvPr>
        </p:nvSpPr>
        <p:spPr/>
        <p:txBody>
          <a:bodyPr/>
          <a:lstStyle/>
          <a:p>
            <a:r>
              <a:rPr lang="en-GB" dirty="0" smtClean="0"/>
              <a:t>Can have functions in it</a:t>
            </a:r>
          </a:p>
          <a:p>
            <a:r>
              <a:rPr lang="en-GB" dirty="0" smtClean="0"/>
              <a:t>Solution for time problem with functions in structure</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52400" y="381000"/>
            <a:ext cx="8883551" cy="44196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914400" y="381000"/>
            <a:ext cx="6858000" cy="4884331"/>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533400" y="304800"/>
            <a:ext cx="6858000" cy="1993859"/>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304800" y="2743200"/>
            <a:ext cx="8611394" cy="14478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a:srcRect/>
          <a:stretch>
            <a:fillRect/>
          </a:stretch>
        </p:blipFill>
        <p:spPr bwMode="auto">
          <a:xfrm>
            <a:off x="214313" y="661988"/>
            <a:ext cx="8715375" cy="553402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GB" dirty="0" smtClean="0"/>
              <a:t>Classes in C++</a:t>
            </a:r>
            <a:endParaRPr lang="en-GB" dirty="0"/>
          </a:p>
        </p:txBody>
      </p:sp>
      <p:sp>
        <p:nvSpPr>
          <p:cNvPr id="3" name="Content Placeholder 2"/>
          <p:cNvSpPr>
            <a:spLocks noGrp="1"/>
          </p:cNvSpPr>
          <p:nvPr>
            <p:ph idx="1"/>
          </p:nvPr>
        </p:nvSpPr>
        <p:spPr>
          <a:xfrm>
            <a:off x="457200" y="914400"/>
            <a:ext cx="8229600" cy="5562600"/>
          </a:xfrm>
        </p:spPr>
        <p:txBody>
          <a:bodyPr>
            <a:normAutofit/>
          </a:bodyPr>
          <a:lstStyle/>
          <a:p>
            <a:pPr>
              <a:lnSpc>
                <a:spcPct val="150000"/>
              </a:lnSpc>
            </a:pPr>
            <a:r>
              <a:rPr lang="en-GB" dirty="0" smtClean="0"/>
              <a:t>Similar to structures, only access </a:t>
            </a:r>
            <a:r>
              <a:rPr lang="en-GB" dirty="0" err="1" smtClean="0"/>
              <a:t>specifier</a:t>
            </a:r>
            <a:r>
              <a:rPr lang="en-GB" dirty="0" smtClean="0"/>
              <a:t> changes</a:t>
            </a:r>
          </a:p>
          <a:p>
            <a:pPr>
              <a:lnSpc>
                <a:spcPct val="150000"/>
              </a:lnSpc>
            </a:pPr>
            <a:r>
              <a:rPr lang="en-GB" dirty="0" smtClean="0"/>
              <a:t>Data hiding is achieved by using access </a:t>
            </a:r>
            <a:r>
              <a:rPr lang="en-GB" dirty="0" err="1" smtClean="0"/>
              <a:t>specifiers</a:t>
            </a:r>
            <a:endParaRPr lang="en-GB" dirty="0" smtClean="0"/>
          </a:p>
          <a:p>
            <a:pPr>
              <a:lnSpc>
                <a:spcPct val="150000"/>
              </a:lnSpc>
            </a:pPr>
            <a:r>
              <a:rPr lang="en-GB" dirty="0" smtClean="0"/>
              <a:t>By default all members of structures in C++ has public access whereas members of classes have private access by default</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237929" y="762000"/>
            <a:ext cx="8906071" cy="49530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0" y="762000"/>
            <a:ext cx="8904287" cy="3838575"/>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 name="CustomShape 1"/>
          <p:cNvSpPr/>
          <p:nvPr/>
        </p:nvSpPr>
        <p:spPr>
          <a:xfrm>
            <a:off x="1435680" y="274680"/>
            <a:ext cx="7496640" cy="1141560"/>
          </a:xfrm>
          <a:prstGeom prst="rect">
            <a:avLst/>
          </a:prstGeom>
          <a:noFill/>
          <a:ln>
            <a:noFill/>
          </a:ln>
        </p:spPr>
        <p:style>
          <a:lnRef idx="0">
            <a:scrgbClr r="0" g="0" b="0"/>
          </a:lnRef>
          <a:fillRef idx="0">
            <a:scrgbClr r="0" g="0" b="0"/>
          </a:fillRef>
          <a:effectRef idx="0">
            <a:scrgbClr r="0" g="0" b="0"/>
          </a:effectRef>
          <a:fontRef idx="minor"/>
        </p:style>
      </p:sp>
      <p:sp>
        <p:nvSpPr>
          <p:cNvPr id="527" name="CustomShape 2"/>
          <p:cNvSpPr/>
          <p:nvPr/>
        </p:nvSpPr>
        <p:spPr>
          <a:xfrm>
            <a:off x="1435680" y="1447920"/>
            <a:ext cx="7496640" cy="4799160"/>
          </a:xfrm>
          <a:prstGeom prst="rect">
            <a:avLst/>
          </a:prstGeom>
          <a:noFill/>
          <a:ln>
            <a:noFill/>
          </a:ln>
        </p:spPr>
        <p:style>
          <a:lnRef idx="0">
            <a:scrgbClr r="0" g="0" b="0"/>
          </a:lnRef>
          <a:fillRef idx="0">
            <a:scrgbClr r="0" g="0" b="0"/>
          </a:fillRef>
          <a:effectRef idx="0">
            <a:scrgbClr r="0" g="0" b="0"/>
          </a:effectRef>
          <a:fontRef idx="minor"/>
        </p:style>
      </p:sp>
      <p:pic>
        <p:nvPicPr>
          <p:cNvPr id="528" name="Picture 3"/>
          <p:cNvPicPr/>
          <p:nvPr/>
        </p:nvPicPr>
        <p:blipFill>
          <a:blip r:embed="rId2"/>
          <a:stretch/>
        </p:blipFill>
        <p:spPr>
          <a:xfrm>
            <a:off x="2209680" y="542880"/>
            <a:ext cx="4951440" cy="57708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 </a:t>
            </a:r>
            <a:r>
              <a:rPr lang="en-GB" dirty="0" err="1" smtClean="0"/>
              <a:t>Specifiers</a:t>
            </a:r>
            <a:r>
              <a:rPr lang="en-GB" dirty="0" smtClean="0"/>
              <a:t> in C++</a:t>
            </a:r>
            <a:endParaRPr lang="en-GB" dirty="0"/>
          </a:p>
        </p:txBody>
      </p:sp>
      <p:sp>
        <p:nvSpPr>
          <p:cNvPr id="3" name="Content Placeholder 2"/>
          <p:cNvSpPr>
            <a:spLocks noGrp="1"/>
          </p:cNvSpPr>
          <p:nvPr>
            <p:ph idx="1"/>
          </p:nvPr>
        </p:nvSpPr>
        <p:spPr/>
        <p:txBody>
          <a:bodyPr/>
          <a:lstStyle/>
          <a:p>
            <a:r>
              <a:rPr lang="en-GB" dirty="0" smtClean="0"/>
              <a:t>Three</a:t>
            </a:r>
          </a:p>
          <a:p>
            <a:pPr lvl="1"/>
            <a:r>
              <a:rPr lang="en-GB" dirty="0" smtClean="0"/>
              <a:t>Public</a:t>
            </a:r>
          </a:p>
          <a:p>
            <a:pPr lvl="1"/>
            <a:r>
              <a:rPr lang="en-GB" dirty="0" smtClean="0"/>
              <a:t>Private</a:t>
            </a:r>
          </a:p>
          <a:p>
            <a:pPr lvl="1"/>
            <a:r>
              <a:rPr lang="en-GB" dirty="0" smtClean="0"/>
              <a:t>Protected</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GB" dirty="0" smtClean="0"/>
              <a:t>Encapsulation in C++</a:t>
            </a:r>
            <a:endParaRPr lang="en-GB" dirty="0"/>
          </a:p>
        </p:txBody>
      </p:sp>
      <p:sp>
        <p:nvSpPr>
          <p:cNvPr id="3" name="Content Placeholder 2"/>
          <p:cNvSpPr>
            <a:spLocks noGrp="1"/>
          </p:cNvSpPr>
          <p:nvPr>
            <p:ph idx="1"/>
          </p:nvPr>
        </p:nvSpPr>
        <p:spPr>
          <a:xfrm>
            <a:off x="228600" y="838200"/>
            <a:ext cx="8686800" cy="5943600"/>
          </a:xfrm>
        </p:spPr>
        <p:txBody>
          <a:bodyPr>
            <a:normAutofit lnSpcReduction="10000"/>
          </a:bodyPr>
          <a:lstStyle/>
          <a:p>
            <a:pPr>
              <a:lnSpc>
                <a:spcPct val="150000"/>
              </a:lnSpc>
            </a:pPr>
            <a:r>
              <a:rPr lang="en-GB" dirty="0" smtClean="0"/>
              <a:t>Bind the Data and Code together</a:t>
            </a:r>
          </a:p>
          <a:p>
            <a:pPr>
              <a:lnSpc>
                <a:spcPct val="150000"/>
              </a:lnSpc>
            </a:pPr>
            <a:r>
              <a:rPr lang="en-GB" dirty="0" smtClean="0"/>
              <a:t>Classes are provided in C++ to bind data and code together</a:t>
            </a:r>
          </a:p>
          <a:p>
            <a:pPr>
              <a:lnSpc>
                <a:spcPct val="150000"/>
              </a:lnSpc>
            </a:pPr>
            <a:r>
              <a:rPr lang="en-GB" dirty="0" smtClean="0"/>
              <a:t>View everything in world as objects</a:t>
            </a:r>
          </a:p>
          <a:p>
            <a:pPr>
              <a:lnSpc>
                <a:spcPct val="150000"/>
              </a:lnSpc>
            </a:pPr>
            <a:r>
              <a:rPr lang="en-GB" dirty="0" smtClean="0"/>
              <a:t>Generalization of objects is classes</a:t>
            </a:r>
          </a:p>
          <a:p>
            <a:pPr>
              <a:lnSpc>
                <a:spcPct val="150000"/>
              </a:lnSpc>
            </a:pPr>
            <a:r>
              <a:rPr lang="en-GB" dirty="0" smtClean="0"/>
              <a:t>Characteristics / Properties are data members and operations that can be performed by the objects / on the objects are member functions</a:t>
            </a:r>
          </a:p>
          <a:p>
            <a:pPr>
              <a:lnSpc>
                <a:spcPct val="150000"/>
              </a:lnSpc>
            </a:pP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 name="CustomShape 1"/>
          <p:cNvSpPr/>
          <p:nvPr/>
        </p:nvSpPr>
        <p:spPr>
          <a:xfrm>
            <a:off x="1435680" y="274680"/>
            <a:ext cx="7496640" cy="1141560"/>
          </a:xfrm>
          <a:prstGeom prst="rect">
            <a:avLst/>
          </a:prstGeom>
          <a:noFill/>
          <a:ln>
            <a:noFill/>
          </a:ln>
        </p:spPr>
        <p:style>
          <a:lnRef idx="0">
            <a:scrgbClr r="0" g="0" b="0"/>
          </a:lnRef>
          <a:fillRef idx="0">
            <a:scrgbClr r="0" g="0" b="0"/>
          </a:fillRef>
          <a:effectRef idx="0">
            <a:scrgbClr r="0" g="0" b="0"/>
          </a:effectRef>
          <a:fontRef idx="minor"/>
        </p:style>
      </p:sp>
      <p:sp>
        <p:nvSpPr>
          <p:cNvPr id="530" name="CustomShape 2"/>
          <p:cNvSpPr/>
          <p:nvPr/>
        </p:nvSpPr>
        <p:spPr>
          <a:xfrm>
            <a:off x="1435680" y="1447920"/>
            <a:ext cx="7496640" cy="4799160"/>
          </a:xfrm>
          <a:prstGeom prst="rect">
            <a:avLst/>
          </a:prstGeom>
          <a:noFill/>
          <a:ln>
            <a:noFill/>
          </a:ln>
        </p:spPr>
        <p:style>
          <a:lnRef idx="0">
            <a:scrgbClr r="0" g="0" b="0"/>
          </a:lnRef>
          <a:fillRef idx="0">
            <a:scrgbClr r="0" g="0" b="0"/>
          </a:fillRef>
          <a:effectRef idx="0">
            <a:scrgbClr r="0" g="0" b="0"/>
          </a:effectRef>
          <a:fontRef idx="minor"/>
        </p:style>
      </p:sp>
      <p:pic>
        <p:nvPicPr>
          <p:cNvPr id="531" name="Picture 2"/>
          <p:cNvPicPr/>
          <p:nvPr/>
        </p:nvPicPr>
        <p:blipFill>
          <a:blip r:embed="rId2"/>
          <a:stretch/>
        </p:blipFill>
        <p:spPr>
          <a:xfrm>
            <a:off x="2666880" y="747720"/>
            <a:ext cx="4418280" cy="60325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 name="CustomShape 1"/>
          <p:cNvSpPr/>
          <p:nvPr/>
        </p:nvSpPr>
        <p:spPr>
          <a:xfrm>
            <a:off x="1435680" y="274680"/>
            <a:ext cx="7496640" cy="1141560"/>
          </a:xfrm>
          <a:prstGeom prst="rect">
            <a:avLst/>
          </a:prstGeom>
          <a:noFill/>
          <a:ln>
            <a:noFill/>
          </a:ln>
        </p:spPr>
        <p:style>
          <a:lnRef idx="0">
            <a:scrgbClr r="0" g="0" b="0"/>
          </a:lnRef>
          <a:fillRef idx="0">
            <a:scrgbClr r="0" g="0" b="0"/>
          </a:fillRef>
          <a:effectRef idx="0">
            <a:scrgbClr r="0" g="0" b="0"/>
          </a:effectRef>
          <a:fontRef idx="minor"/>
        </p:style>
      </p:sp>
      <p:sp>
        <p:nvSpPr>
          <p:cNvPr id="533" name="CustomShape 2"/>
          <p:cNvSpPr/>
          <p:nvPr/>
        </p:nvSpPr>
        <p:spPr>
          <a:xfrm>
            <a:off x="1435680" y="1447920"/>
            <a:ext cx="7496640" cy="4799160"/>
          </a:xfrm>
          <a:prstGeom prst="rect">
            <a:avLst/>
          </a:prstGeom>
          <a:noFill/>
          <a:ln>
            <a:noFill/>
          </a:ln>
        </p:spPr>
        <p:style>
          <a:lnRef idx="0">
            <a:scrgbClr r="0" g="0" b="0"/>
          </a:lnRef>
          <a:fillRef idx="0">
            <a:scrgbClr r="0" g="0" b="0"/>
          </a:fillRef>
          <a:effectRef idx="0">
            <a:scrgbClr r="0" g="0" b="0"/>
          </a:effectRef>
          <a:fontRef idx="minor"/>
        </p:style>
      </p:sp>
      <p:pic>
        <p:nvPicPr>
          <p:cNvPr id="534" name="Picture 2"/>
          <p:cNvPicPr/>
          <p:nvPr/>
        </p:nvPicPr>
        <p:blipFill>
          <a:blip r:embed="rId2"/>
          <a:stretch/>
        </p:blipFill>
        <p:spPr>
          <a:xfrm>
            <a:off x="1714680" y="0"/>
            <a:ext cx="5142240" cy="68565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304800" y="609600"/>
            <a:ext cx="8077200" cy="4443988"/>
          </a:xfrm>
          <a:prstGeom prst="rect">
            <a:avLst/>
          </a:prstGeom>
          <a:noFill/>
          <a:ln w="9525">
            <a:noFill/>
            <a:miter lim="800000"/>
            <a:headEnd/>
            <a:tailEnd/>
          </a:ln>
          <a:effectLst/>
        </p:spPr>
      </p:pic>
      <p:sp>
        <p:nvSpPr>
          <p:cNvPr id="3" name="TextBox 2"/>
          <p:cNvSpPr txBox="1"/>
          <p:nvPr/>
        </p:nvSpPr>
        <p:spPr>
          <a:xfrm>
            <a:off x="152400" y="5029200"/>
            <a:ext cx="8763000" cy="1754326"/>
          </a:xfrm>
          <a:prstGeom prst="rect">
            <a:avLst/>
          </a:prstGeom>
          <a:noFill/>
        </p:spPr>
        <p:txBody>
          <a:bodyPr wrap="square" rtlCol="0">
            <a:spAutoFit/>
          </a:bodyPr>
          <a:lstStyle/>
          <a:p>
            <a:r>
              <a:rPr lang="en-GB" sz="3600" dirty="0" smtClean="0"/>
              <a:t>Public Access </a:t>
            </a:r>
            <a:r>
              <a:rPr lang="en-GB" sz="3600" dirty="0" err="1" smtClean="0"/>
              <a:t>Specifier</a:t>
            </a:r>
            <a:r>
              <a:rPr lang="en-GB" sz="3600" dirty="0" smtClean="0"/>
              <a:t> is used in the program</a:t>
            </a:r>
          </a:p>
          <a:p>
            <a:r>
              <a:rPr lang="en-GB" sz="3600" dirty="0" smtClean="0"/>
              <a:t>Definition of member functions are similar to structures</a:t>
            </a:r>
            <a:endParaRPr lang="en-GB"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dirty="0" smtClean="0"/>
              <a:t>Constant member functions</a:t>
            </a:r>
            <a:endParaRPr lang="en-GB" dirty="0"/>
          </a:p>
        </p:txBody>
      </p:sp>
      <p:sp>
        <p:nvSpPr>
          <p:cNvPr id="3" name="Content Placeholder 2"/>
          <p:cNvSpPr>
            <a:spLocks noGrp="1"/>
          </p:cNvSpPr>
          <p:nvPr>
            <p:ph idx="1"/>
          </p:nvPr>
        </p:nvSpPr>
        <p:spPr>
          <a:xfrm>
            <a:off x="457200" y="1066800"/>
            <a:ext cx="8229600" cy="5410200"/>
          </a:xfrm>
        </p:spPr>
        <p:txBody>
          <a:bodyPr>
            <a:normAutofit fontScale="92500"/>
          </a:bodyPr>
          <a:lstStyle/>
          <a:p>
            <a:pPr algn="just">
              <a:lnSpc>
                <a:spcPct val="150000"/>
              </a:lnSpc>
            </a:pPr>
            <a:r>
              <a:rPr lang="en-GB" dirty="0" smtClean="0"/>
              <a:t>A function becomes const when const keyword is used </a:t>
            </a:r>
            <a:r>
              <a:rPr lang="en-GB" dirty="0" smtClean="0"/>
              <a:t>at the end of function’s declaration</a:t>
            </a:r>
          </a:p>
          <a:p>
            <a:pPr algn="just">
              <a:lnSpc>
                <a:spcPct val="150000"/>
              </a:lnSpc>
            </a:pPr>
            <a:r>
              <a:rPr lang="en-GB" dirty="0" smtClean="0"/>
              <a:t>The </a:t>
            </a:r>
            <a:r>
              <a:rPr lang="en-GB" dirty="0" smtClean="0"/>
              <a:t>idea of const functions is not allow them to modify the object on which they are called. </a:t>
            </a:r>
            <a:endParaRPr lang="en-GB" dirty="0" smtClean="0"/>
          </a:p>
          <a:p>
            <a:pPr algn="just">
              <a:lnSpc>
                <a:spcPct val="150000"/>
              </a:lnSpc>
            </a:pPr>
            <a:r>
              <a:rPr lang="en-GB" dirty="0" smtClean="0"/>
              <a:t>It </a:t>
            </a:r>
            <a:r>
              <a:rPr lang="en-GB" dirty="0" smtClean="0"/>
              <a:t>is recommended practice to make as many functions const as possible so that accidental changes to objects are avoided.</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dirty="0" smtClean="0"/>
              <a:t>Constant member functions</a:t>
            </a:r>
            <a:endParaRPr lang="en-GB" dirty="0"/>
          </a:p>
        </p:txBody>
      </p:sp>
      <p:sp>
        <p:nvSpPr>
          <p:cNvPr id="3" name="Content Placeholder 2"/>
          <p:cNvSpPr>
            <a:spLocks noGrp="1"/>
          </p:cNvSpPr>
          <p:nvPr>
            <p:ph idx="1"/>
          </p:nvPr>
        </p:nvSpPr>
        <p:spPr>
          <a:xfrm>
            <a:off x="457200" y="1219200"/>
            <a:ext cx="8229600" cy="3429000"/>
          </a:xfrm>
        </p:spPr>
        <p:txBody>
          <a:bodyPr>
            <a:normAutofit/>
          </a:bodyPr>
          <a:lstStyle/>
          <a:p>
            <a:pPr algn="just">
              <a:lnSpc>
                <a:spcPct val="150000"/>
              </a:lnSpc>
            </a:pPr>
            <a:r>
              <a:rPr lang="en-GB" dirty="0" smtClean="0"/>
              <a:t>Objects can also be constants</a:t>
            </a:r>
          </a:p>
          <a:p>
            <a:pPr algn="just">
              <a:lnSpc>
                <a:spcPct val="150000"/>
              </a:lnSpc>
            </a:pPr>
            <a:r>
              <a:rPr lang="en-GB" dirty="0" smtClean="0"/>
              <a:t>Constant functions can be accessed by both constant and non-const member functions</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dirty="0" smtClean="0"/>
              <a:t>Static Data Members</a:t>
            </a:r>
            <a:endParaRPr lang="en-GB" dirty="0"/>
          </a:p>
        </p:txBody>
      </p:sp>
      <p:sp>
        <p:nvSpPr>
          <p:cNvPr id="3" name="Content Placeholder 2"/>
          <p:cNvSpPr>
            <a:spLocks noGrp="1"/>
          </p:cNvSpPr>
          <p:nvPr>
            <p:ph idx="1"/>
          </p:nvPr>
        </p:nvSpPr>
        <p:spPr>
          <a:xfrm>
            <a:off x="457200" y="1219200"/>
            <a:ext cx="8229600" cy="4876800"/>
          </a:xfrm>
        </p:spPr>
        <p:txBody>
          <a:bodyPr>
            <a:normAutofit fontScale="92500" lnSpcReduction="10000"/>
          </a:bodyPr>
          <a:lstStyle/>
          <a:p>
            <a:pPr algn="just">
              <a:lnSpc>
                <a:spcPct val="150000"/>
              </a:lnSpc>
            </a:pPr>
            <a:r>
              <a:rPr lang="en-GB" dirty="0" smtClean="0"/>
              <a:t> </a:t>
            </a:r>
            <a:r>
              <a:rPr lang="en-GB" dirty="0" smtClean="0"/>
              <a:t>Class </a:t>
            </a:r>
            <a:r>
              <a:rPr lang="en-GB" dirty="0" smtClean="0"/>
              <a:t>members static using </a:t>
            </a:r>
            <a:r>
              <a:rPr lang="en-GB" b="1" dirty="0" smtClean="0"/>
              <a:t>static</a:t>
            </a:r>
            <a:r>
              <a:rPr lang="en-GB" dirty="0" smtClean="0"/>
              <a:t> </a:t>
            </a:r>
            <a:r>
              <a:rPr lang="en-GB" dirty="0" smtClean="0"/>
              <a:t>keyword</a:t>
            </a:r>
          </a:p>
          <a:p>
            <a:pPr algn="just">
              <a:lnSpc>
                <a:spcPct val="150000"/>
              </a:lnSpc>
            </a:pPr>
            <a:r>
              <a:rPr lang="en-GB" dirty="0" smtClean="0"/>
              <a:t>Shared </a:t>
            </a:r>
            <a:r>
              <a:rPr lang="en-GB" dirty="0" smtClean="0"/>
              <a:t>by all objects of the </a:t>
            </a:r>
            <a:r>
              <a:rPr lang="en-GB" dirty="0" smtClean="0"/>
              <a:t>class</a:t>
            </a:r>
          </a:p>
          <a:p>
            <a:pPr algn="just">
              <a:lnSpc>
                <a:spcPct val="150000"/>
              </a:lnSpc>
            </a:pPr>
            <a:r>
              <a:rPr lang="en-GB" dirty="0" smtClean="0"/>
              <a:t>Shall be initialized outside the class using scope resolution operator</a:t>
            </a:r>
          </a:p>
          <a:p>
            <a:pPr algn="just">
              <a:lnSpc>
                <a:spcPct val="150000"/>
              </a:lnSpc>
            </a:pPr>
            <a:r>
              <a:rPr lang="en-GB" dirty="0" smtClean="0"/>
              <a:t>Static</a:t>
            </a:r>
            <a:r>
              <a:rPr lang="en-GB" dirty="0" smtClean="0"/>
              <a:t> data members can be referred to without referring to an object of class </a:t>
            </a:r>
            <a:r>
              <a:rPr lang="en-GB" dirty="0" smtClean="0"/>
              <a:t>type but by using class name and scope resolution operator</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kkhsou.in/main/EVidya2/computer_science/comscience/585.gif"/>
          <p:cNvPicPr>
            <a:picLocks noChangeAspect="1" noChangeArrowheads="1"/>
          </p:cNvPicPr>
          <p:nvPr/>
        </p:nvPicPr>
        <p:blipFill>
          <a:blip r:embed="rId2"/>
          <a:srcRect/>
          <a:stretch>
            <a:fillRect/>
          </a:stretch>
        </p:blipFill>
        <p:spPr bwMode="auto">
          <a:xfrm>
            <a:off x="381000" y="457200"/>
            <a:ext cx="6019800" cy="5252177"/>
          </a:xfrm>
          <a:prstGeom prst="rect">
            <a:avLst/>
          </a:prstGeom>
          <a:noFill/>
        </p:spPr>
      </p:pic>
      <p:sp>
        <p:nvSpPr>
          <p:cNvPr id="3" name="TextBox 2"/>
          <p:cNvSpPr txBox="1"/>
          <p:nvPr/>
        </p:nvSpPr>
        <p:spPr>
          <a:xfrm>
            <a:off x="6172200" y="533400"/>
            <a:ext cx="2971800" cy="4832092"/>
          </a:xfrm>
          <a:prstGeom prst="rect">
            <a:avLst/>
          </a:prstGeom>
          <a:noFill/>
        </p:spPr>
        <p:txBody>
          <a:bodyPr wrap="square" rtlCol="0">
            <a:spAutoFit/>
          </a:bodyPr>
          <a:lstStyle/>
          <a:p>
            <a:r>
              <a:rPr lang="en-GB" sz="2800" dirty="0" smtClean="0">
                <a:solidFill>
                  <a:schemeClr val="accent3">
                    <a:lumMod val="75000"/>
                  </a:schemeClr>
                </a:solidFill>
              </a:rPr>
              <a:t>Each object has a copy of normal variables whereas static variables are shared among the objects</a:t>
            </a:r>
          </a:p>
          <a:p>
            <a:endParaRPr lang="en-GB" sz="2800" dirty="0" smtClean="0">
              <a:solidFill>
                <a:schemeClr val="accent3">
                  <a:lumMod val="75000"/>
                </a:schemeClr>
              </a:solidFill>
            </a:endParaRPr>
          </a:p>
          <a:p>
            <a:r>
              <a:rPr lang="en-GB" sz="2800" dirty="0" smtClean="0">
                <a:solidFill>
                  <a:schemeClr val="accent3">
                    <a:lumMod val="75000"/>
                  </a:schemeClr>
                </a:solidFill>
              </a:rPr>
              <a:t>In figure, Variable1, Variable2 etc are normal variables</a:t>
            </a:r>
            <a:endParaRPr lang="en-GB" sz="2800" dirty="0">
              <a:solidFill>
                <a:schemeClr val="accent3">
                  <a:lumMod val="75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dirty="0" smtClean="0"/>
              <a:t>Static Member Functions</a:t>
            </a:r>
            <a:endParaRPr lang="en-GB" dirty="0"/>
          </a:p>
        </p:txBody>
      </p:sp>
      <p:sp>
        <p:nvSpPr>
          <p:cNvPr id="3" name="Content Placeholder 2"/>
          <p:cNvSpPr>
            <a:spLocks noGrp="1"/>
          </p:cNvSpPr>
          <p:nvPr>
            <p:ph idx="1"/>
          </p:nvPr>
        </p:nvSpPr>
        <p:spPr>
          <a:xfrm>
            <a:off x="457200" y="914400"/>
            <a:ext cx="8229600" cy="5410200"/>
          </a:xfrm>
        </p:spPr>
        <p:txBody>
          <a:bodyPr>
            <a:normAutofit/>
          </a:bodyPr>
          <a:lstStyle/>
          <a:p>
            <a:pPr algn="just">
              <a:lnSpc>
                <a:spcPct val="150000"/>
              </a:lnSpc>
            </a:pPr>
            <a:r>
              <a:rPr lang="en-GB" dirty="0" smtClean="0"/>
              <a:t>can be called even if no objects of the class exist and </a:t>
            </a:r>
            <a:r>
              <a:rPr lang="en-GB" dirty="0" err="1" smtClean="0"/>
              <a:t>the</a:t>
            </a:r>
            <a:r>
              <a:rPr lang="en-GB" b="1" dirty="0" err="1" smtClean="0"/>
              <a:t>static</a:t>
            </a:r>
            <a:r>
              <a:rPr lang="en-GB" dirty="0" smtClean="0"/>
              <a:t> functions are accessed using only the class name and the scope resolution operator </a:t>
            </a:r>
            <a:r>
              <a:rPr lang="en-GB" b="1" dirty="0" smtClean="0"/>
              <a:t>::</a:t>
            </a:r>
            <a:r>
              <a:rPr lang="en-GB" dirty="0" smtClean="0"/>
              <a:t>.</a:t>
            </a:r>
          </a:p>
          <a:p>
            <a:pPr algn="just">
              <a:lnSpc>
                <a:spcPct val="150000"/>
              </a:lnSpc>
            </a:pPr>
            <a:r>
              <a:rPr lang="en-GB" dirty="0" smtClean="0"/>
              <a:t>can only access static data member, other static member functions and any other functions from outside the class.</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990600" y="0"/>
            <a:ext cx="6241143" cy="533400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a:stretch>
            <a:fillRect/>
          </a:stretch>
        </p:blipFill>
        <p:spPr bwMode="auto">
          <a:xfrm>
            <a:off x="1066800" y="76200"/>
            <a:ext cx="7543800" cy="6409006"/>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GB" dirty="0" smtClean="0"/>
              <a:t>What are Classes?</a:t>
            </a:r>
            <a:endParaRPr lang="en-GB" dirty="0"/>
          </a:p>
        </p:txBody>
      </p:sp>
      <p:sp>
        <p:nvSpPr>
          <p:cNvPr id="3" name="Content Placeholder 2"/>
          <p:cNvSpPr>
            <a:spLocks noGrp="1"/>
          </p:cNvSpPr>
          <p:nvPr>
            <p:ph idx="1"/>
          </p:nvPr>
        </p:nvSpPr>
        <p:spPr>
          <a:xfrm>
            <a:off x="228600" y="838200"/>
            <a:ext cx="8686800" cy="5943600"/>
          </a:xfrm>
        </p:spPr>
        <p:txBody>
          <a:bodyPr>
            <a:normAutofit/>
          </a:bodyPr>
          <a:lstStyle/>
          <a:p>
            <a:pPr>
              <a:lnSpc>
                <a:spcPct val="150000"/>
              </a:lnSpc>
            </a:pPr>
            <a:r>
              <a:rPr lang="en-GB" dirty="0" err="1" smtClean="0"/>
              <a:t>Stroustrup</a:t>
            </a:r>
            <a:r>
              <a:rPr lang="en-GB" dirty="0" smtClean="0"/>
              <a:t> initially named classes as structures with functions</a:t>
            </a:r>
          </a:p>
          <a:p>
            <a:pPr>
              <a:lnSpc>
                <a:spcPct val="150000"/>
              </a:lnSpc>
            </a:pPr>
            <a:r>
              <a:rPr lang="en-GB" dirty="0" smtClean="0"/>
              <a:t>In C++, structures can have functions</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srcRect/>
          <a:stretch>
            <a:fillRect/>
          </a:stretch>
        </p:blipFill>
        <p:spPr bwMode="auto">
          <a:xfrm>
            <a:off x="533400" y="609600"/>
            <a:ext cx="5379396" cy="1600200"/>
          </a:xfrm>
          <a:prstGeom prst="rect">
            <a:avLst/>
          </a:prstGeom>
          <a:noFill/>
          <a:ln w="9525">
            <a:noFill/>
            <a:miter lim="800000"/>
            <a:headEnd/>
            <a:tailEnd/>
          </a:ln>
          <a:effectLst/>
        </p:spPr>
      </p:pic>
      <p:pic>
        <p:nvPicPr>
          <p:cNvPr id="13316" name="Picture 4"/>
          <p:cNvPicPr>
            <a:picLocks noChangeAspect="1" noChangeArrowheads="1"/>
          </p:cNvPicPr>
          <p:nvPr/>
        </p:nvPicPr>
        <p:blipFill>
          <a:blip r:embed="rId3"/>
          <a:srcRect/>
          <a:stretch>
            <a:fillRect/>
          </a:stretch>
        </p:blipFill>
        <p:spPr bwMode="auto">
          <a:xfrm>
            <a:off x="304800" y="2590800"/>
            <a:ext cx="8043711" cy="213360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srcRect/>
          <a:stretch>
            <a:fillRect/>
          </a:stretch>
        </p:blipFill>
        <p:spPr bwMode="auto">
          <a:xfrm>
            <a:off x="0" y="152400"/>
            <a:ext cx="7010400" cy="2178128"/>
          </a:xfrm>
          <a:prstGeom prst="rect">
            <a:avLst/>
          </a:prstGeom>
          <a:noFill/>
          <a:ln w="9525">
            <a:noFill/>
            <a:miter lim="800000"/>
            <a:headEnd/>
            <a:tailEnd/>
          </a:ln>
          <a:effectLst/>
        </p:spPr>
      </p:pic>
      <p:pic>
        <p:nvPicPr>
          <p:cNvPr id="14339" name="Picture 3"/>
          <p:cNvPicPr>
            <a:picLocks noChangeAspect="1" noChangeArrowheads="1"/>
          </p:cNvPicPr>
          <p:nvPr/>
        </p:nvPicPr>
        <p:blipFill>
          <a:blip r:embed="rId3"/>
          <a:srcRect/>
          <a:stretch>
            <a:fillRect/>
          </a:stretch>
        </p:blipFill>
        <p:spPr bwMode="auto">
          <a:xfrm>
            <a:off x="0" y="2514600"/>
            <a:ext cx="6400800" cy="1568513"/>
          </a:xfrm>
          <a:prstGeom prst="rect">
            <a:avLst/>
          </a:prstGeom>
          <a:noFill/>
          <a:ln w="9525">
            <a:noFill/>
            <a:miter lim="800000"/>
            <a:headEnd/>
            <a:tailEnd/>
          </a:ln>
          <a:effectLst/>
        </p:spPr>
      </p:pic>
      <p:pic>
        <p:nvPicPr>
          <p:cNvPr id="14340" name="Picture 4"/>
          <p:cNvPicPr>
            <a:picLocks noChangeAspect="1" noChangeArrowheads="1"/>
          </p:cNvPicPr>
          <p:nvPr/>
        </p:nvPicPr>
        <p:blipFill>
          <a:blip r:embed="rId4"/>
          <a:srcRect/>
          <a:stretch>
            <a:fillRect/>
          </a:stretch>
        </p:blipFill>
        <p:spPr bwMode="auto">
          <a:xfrm>
            <a:off x="0" y="4114800"/>
            <a:ext cx="6629400" cy="1612557"/>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srcRect/>
          <a:stretch>
            <a:fillRect/>
          </a:stretch>
        </p:blipFill>
        <p:spPr bwMode="auto">
          <a:xfrm>
            <a:off x="381000" y="304800"/>
            <a:ext cx="8382000" cy="5601498"/>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GB" dirty="0" smtClean="0"/>
              <a:t>Time Problem</a:t>
            </a:r>
            <a:endParaRPr lang="en-GB" dirty="0"/>
          </a:p>
        </p:txBody>
      </p:sp>
      <p:sp>
        <p:nvSpPr>
          <p:cNvPr id="3" name="Content Placeholder 2"/>
          <p:cNvSpPr>
            <a:spLocks noGrp="1"/>
          </p:cNvSpPr>
          <p:nvPr>
            <p:ph idx="1"/>
          </p:nvPr>
        </p:nvSpPr>
        <p:spPr>
          <a:xfrm>
            <a:off x="228600" y="838200"/>
            <a:ext cx="8686800" cy="5943600"/>
          </a:xfrm>
        </p:spPr>
        <p:txBody>
          <a:bodyPr>
            <a:normAutofit/>
          </a:bodyPr>
          <a:lstStyle/>
          <a:p>
            <a:pPr algn="just">
              <a:lnSpc>
                <a:spcPct val="150000"/>
              </a:lnSpc>
              <a:buNone/>
            </a:pPr>
            <a:r>
              <a:rPr lang="en-GB" dirty="0" smtClean="0"/>
              <a:t>	In a online examination system, each test will be scheduled for ‘x’ minutes. The student is free to take up the test on his convenience but once he starts the test, he must complete. Given the start time and the value of ‘x’ for an examination, develop an algorithm and write a ‘C++’ code for the examination system to calculate the finish time of the test.</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fontScale="90000"/>
          </a:bodyPr>
          <a:lstStyle/>
          <a:p>
            <a:r>
              <a:rPr lang="en-GB" dirty="0" smtClean="0"/>
              <a:t>Structural Programming for Time Problem</a:t>
            </a:r>
            <a:endParaRPr lang="en-GB" dirty="0"/>
          </a:p>
        </p:txBody>
      </p:sp>
      <p:sp>
        <p:nvSpPr>
          <p:cNvPr id="3" name="Content Placeholder 2"/>
          <p:cNvSpPr>
            <a:spLocks noGrp="1"/>
          </p:cNvSpPr>
          <p:nvPr>
            <p:ph idx="1"/>
          </p:nvPr>
        </p:nvSpPr>
        <p:spPr>
          <a:xfrm>
            <a:off x="228600" y="1600200"/>
            <a:ext cx="8686800" cy="4038600"/>
          </a:xfrm>
        </p:spPr>
        <p:txBody>
          <a:bodyPr>
            <a:normAutofit/>
          </a:bodyPr>
          <a:lstStyle/>
          <a:p>
            <a:pPr algn="just">
              <a:lnSpc>
                <a:spcPct val="150000"/>
              </a:lnSpc>
              <a:buNone/>
            </a:pPr>
            <a:r>
              <a:rPr lang="en-GB" dirty="0" smtClean="0"/>
              <a:t> Its also possible to write a purely procedural program in C++ </a:t>
            </a:r>
          </a:p>
          <a:p>
            <a:pPr algn="just">
              <a:lnSpc>
                <a:spcPct val="150000"/>
              </a:lnSpc>
              <a:buNone/>
            </a:pPr>
            <a:r>
              <a:rPr lang="en-GB" dirty="0" smtClean="0"/>
              <a:t>Time problem shall be solved using purely structural programming in C++</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33400" y="403412"/>
            <a:ext cx="8229600" cy="5844988"/>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304800" y="256517"/>
            <a:ext cx="8305800" cy="637288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533400"/>
            <a:ext cx="8886825" cy="13716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381000" y="304800"/>
            <a:ext cx="8292910" cy="53340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299</Words>
  <Application>Microsoft Office PowerPoint</Application>
  <PresentationFormat>On-screen Show (4:3)</PresentationFormat>
  <Paragraphs>47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Encapsulation, Data Hiding and Static Data Members</vt:lpstr>
      <vt:lpstr>Encapsulation in C++</vt:lpstr>
      <vt:lpstr>What are Classes?</vt:lpstr>
      <vt:lpstr>Time Problem</vt:lpstr>
      <vt:lpstr>Structural Programming for Time Problem</vt:lpstr>
      <vt:lpstr>Slide 6</vt:lpstr>
      <vt:lpstr>Slide 7</vt:lpstr>
      <vt:lpstr>Slide 8</vt:lpstr>
      <vt:lpstr>Slide 9</vt:lpstr>
      <vt:lpstr>Structures in C++</vt:lpstr>
      <vt:lpstr>Slide 11</vt:lpstr>
      <vt:lpstr>Slide 12</vt:lpstr>
      <vt:lpstr>Slide 13</vt:lpstr>
      <vt:lpstr>Slide 14</vt:lpstr>
      <vt:lpstr>Classes in C++</vt:lpstr>
      <vt:lpstr>Slide 16</vt:lpstr>
      <vt:lpstr>Slide 17</vt:lpstr>
      <vt:lpstr>Slide 18</vt:lpstr>
      <vt:lpstr>Access Specifiers in C++</vt:lpstr>
      <vt:lpstr>Slide 20</vt:lpstr>
      <vt:lpstr>Slide 21</vt:lpstr>
      <vt:lpstr>Slide 22</vt:lpstr>
      <vt:lpstr>Constant member functions</vt:lpstr>
      <vt:lpstr>Constant member functions</vt:lpstr>
      <vt:lpstr>Static Data Members</vt:lpstr>
      <vt:lpstr>Slide 26</vt:lpstr>
      <vt:lpstr>Static Member Functions</vt:lpstr>
      <vt:lpstr>Slide 28</vt:lpstr>
      <vt:lpstr>Slide 29</vt:lpstr>
      <vt:lpstr>Slide 30</vt:lpstr>
      <vt:lpstr>Slide 31</vt:lpstr>
      <vt:lpstr>Slide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Encapsulation, Data Hiding and Static Data Members</dc:title>
  <dc:creator>Janaki</dc:creator>
  <cp:lastModifiedBy>Windows User</cp:lastModifiedBy>
  <cp:revision>52</cp:revision>
  <dcterms:created xsi:type="dcterms:W3CDTF">2006-08-16T00:00:00Z</dcterms:created>
  <dcterms:modified xsi:type="dcterms:W3CDTF">2016-02-08T19:06:12Z</dcterms:modified>
</cp:coreProperties>
</file>