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1" r:id="rId5"/>
    <p:sldId id="258" r:id="rId6"/>
    <p:sldId id="259" r:id="rId7"/>
    <p:sldId id="260" r:id="rId8"/>
    <p:sldId id="262" r:id="rId9"/>
    <p:sldId id="275" r:id="rId10"/>
    <p:sldId id="274" r:id="rId11"/>
    <p:sldId id="273" r:id="rId12"/>
    <p:sldId id="263" r:id="rId13"/>
    <p:sldId id="265" r:id="rId14"/>
    <p:sldId id="276" r:id="rId15"/>
    <p:sldId id="277" r:id="rId16"/>
    <p:sldId id="278" r:id="rId17"/>
    <p:sldId id="279" r:id="rId18"/>
    <p:sldId id="280" r:id="rId19"/>
    <p:sldId id="281" r:id="rId20"/>
    <p:sldId id="266" r:id="rId21"/>
    <p:sldId id="268" r:id="rId22"/>
    <p:sldId id="269" r:id="rId23"/>
    <p:sldId id="267" r:id="rId24"/>
    <p:sldId id="282" r:id="rId25"/>
    <p:sldId id="270" r:id="rId26"/>
    <p:sldId id="264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4785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This pointer, Dynamic memory allocation, Constructors and Destructor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199" y="457200"/>
            <a:ext cx="6090329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>
            <a:normAutofit/>
          </a:bodyPr>
          <a:lstStyle/>
          <a:p>
            <a:r>
              <a:rPr lang="en-GB" b="1" dirty="0" smtClean="0"/>
              <a:t>Constructors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54864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GB" dirty="0" smtClean="0"/>
              <a:t>Special type of member functions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Have same name as class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Automatically called by system during object creation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Should be with public access </a:t>
            </a:r>
            <a:r>
              <a:rPr lang="en-GB" dirty="0" err="1" smtClean="0"/>
              <a:t>specifier</a:t>
            </a:r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 smtClean="0"/>
              <a:t>Should allocate memory if required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Should initialize data members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>
            <a:normAutofit/>
          </a:bodyPr>
          <a:lstStyle/>
          <a:p>
            <a:r>
              <a:rPr lang="en-GB" b="1" dirty="0" smtClean="0"/>
              <a:t>Constructors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5486400"/>
          </a:xfrm>
        </p:spPr>
        <p:txBody>
          <a:bodyPr/>
          <a:lstStyle/>
          <a:p>
            <a:r>
              <a:rPr lang="en-GB" dirty="0" smtClean="0"/>
              <a:t>Three types</a:t>
            </a:r>
          </a:p>
          <a:p>
            <a:pPr lvl="1"/>
            <a:r>
              <a:rPr lang="en-GB" dirty="0" smtClean="0"/>
              <a:t>Default – No Parameters</a:t>
            </a:r>
          </a:p>
          <a:p>
            <a:pPr lvl="1"/>
            <a:r>
              <a:rPr lang="en-GB" dirty="0" smtClean="0"/>
              <a:t>Parameterized</a:t>
            </a:r>
          </a:p>
          <a:p>
            <a:pPr lvl="1"/>
            <a:r>
              <a:rPr lang="en-GB" dirty="0" smtClean="0"/>
              <a:t>Copy</a:t>
            </a:r>
          </a:p>
          <a:p>
            <a:r>
              <a:rPr lang="en-GB" dirty="0" smtClean="0"/>
              <a:t>If no constructor is provided then compiler provides one in C++</a:t>
            </a:r>
          </a:p>
          <a:p>
            <a:r>
              <a:rPr lang="en-GB" dirty="0" smtClean="0"/>
              <a:t> Compiler created default constructor has empty </a:t>
            </a:r>
            <a:r>
              <a:rPr lang="en-GB" dirty="0" smtClean="0"/>
              <a:t>body and doesn’t initialize</a:t>
            </a:r>
          </a:p>
          <a:p>
            <a:r>
              <a:rPr lang="en-GB" dirty="0" smtClean="0"/>
              <a:t>Compiler doesn’t create a default constructor if we write any constructor </a:t>
            </a:r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>
            <a:normAutofit/>
          </a:bodyPr>
          <a:lstStyle/>
          <a:p>
            <a:r>
              <a:rPr lang="en-GB" b="1" dirty="0" smtClean="0"/>
              <a:t>Parameterized Constructors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502919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Parameters are passed to initialize data members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Default arguments may be present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Parameterized constructors may be overloaded</a:t>
            </a:r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888" y="457200"/>
            <a:ext cx="7894637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8990013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620032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799"/>
            <a:ext cx="7391400" cy="388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916" y="685800"/>
            <a:ext cx="8837084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527" y="609600"/>
            <a:ext cx="884947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Scope Resolution Operator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New operator in C++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Has many roles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To define member functions outside classes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Initialization of static data members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To access a global variable with same name as that of local variable</a:t>
            </a:r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>
            <a:normAutofit/>
          </a:bodyPr>
          <a:lstStyle/>
          <a:p>
            <a:r>
              <a:rPr lang="en-GB" b="1" dirty="0" smtClean="0"/>
              <a:t>Copy Constructors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556259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GB" dirty="0" smtClean="0"/>
              <a:t>Important when class has pointer data members and dynamic memory allocation is done in default constructor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Compiler creates </a:t>
            </a:r>
            <a:r>
              <a:rPr lang="en-GB" dirty="0" smtClean="0"/>
              <a:t>a copy constructor if we don’t write our own copy constructor</a:t>
            </a:r>
            <a:r>
              <a:rPr lang="en-GB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But does something called shallow copying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Address is copied instead of allocating memory and copying content</a:t>
            </a:r>
          </a:p>
          <a:p>
            <a:pPr>
              <a:lnSpc>
                <a:spcPct val="150000"/>
              </a:lnSpc>
            </a:pPr>
            <a:endParaRPr lang="en-GB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457200"/>
            <a:ext cx="5105400" cy="430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Problem without Copy Constructors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55625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 smtClean="0"/>
              <a:t>Two objects refer to same memory location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Unsafe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At any point of time the other object’s life may end 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Leads to dangling pointers – Pointer with address which is not valid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>
            <a:normAutofit/>
          </a:bodyPr>
          <a:lstStyle/>
          <a:p>
            <a:r>
              <a:rPr lang="en-GB" b="1" dirty="0" smtClean="0"/>
              <a:t>Copy Constructors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502919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mtClean="0"/>
              <a:t>Compiler </a:t>
            </a:r>
            <a:r>
              <a:rPr lang="en-GB" smtClean="0"/>
              <a:t>creates </a:t>
            </a:r>
            <a:r>
              <a:rPr lang="en-GB" smtClean="0"/>
              <a:t>a copy constructor if we don’t write our own copy constructor.</a:t>
            </a:r>
            <a:endParaRPr lang="en-GB" smtClean="0"/>
          </a:p>
          <a:p>
            <a:pPr>
              <a:lnSpc>
                <a:spcPct val="150000"/>
              </a:lnSpc>
            </a:pPr>
            <a:r>
              <a:rPr lang="en-GB" dirty="0" smtClean="0"/>
              <a:t>So </a:t>
            </a:r>
            <a:r>
              <a:rPr lang="en-GB" dirty="0" smtClean="0"/>
              <a:t>we need to write copy constructor only when we have pointers or run time allocation of resource like file handle, a network connection, etc</a:t>
            </a:r>
            <a:endParaRPr lang="en-GB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>
            <a:normAutofit/>
          </a:bodyPr>
          <a:lstStyle/>
          <a:p>
            <a:r>
              <a:rPr lang="en-GB" dirty="0" smtClean="0"/>
              <a:t>When is copy constructor called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556259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GB" dirty="0" smtClean="0"/>
              <a:t>In C++, a Copy Constructor may be called in following cases: </a:t>
            </a:r>
            <a:br>
              <a:rPr lang="en-GB" dirty="0" smtClean="0"/>
            </a:br>
            <a:r>
              <a:rPr lang="en-GB" dirty="0" smtClean="0"/>
              <a:t>1. When an object of the class is returned by value.</a:t>
            </a:r>
            <a:br>
              <a:rPr lang="en-GB" dirty="0" smtClean="0"/>
            </a:br>
            <a:r>
              <a:rPr lang="en-GB" dirty="0" smtClean="0"/>
              <a:t>2. When an object of the class is passed (to a function) by value as an argument.</a:t>
            </a:r>
            <a:br>
              <a:rPr lang="en-GB" dirty="0" smtClean="0"/>
            </a:br>
            <a:r>
              <a:rPr lang="en-GB" dirty="0" smtClean="0"/>
              <a:t>3. When an object is constructed based on another object of the same class.</a:t>
            </a:r>
            <a:br>
              <a:rPr lang="en-GB" dirty="0" smtClean="0"/>
            </a:br>
            <a:r>
              <a:rPr lang="en-GB" dirty="0" smtClean="0"/>
              <a:t>4. When compiler generates a temporary object.</a:t>
            </a:r>
            <a:endParaRPr lang="en-GB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990600"/>
            <a:ext cx="6400800" cy="3855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76400"/>
            <a:ext cx="6728534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04800" y="15240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200" dirty="0" smtClean="0"/>
              <a:t>When one constructor (either parameterized or copy)  is provided, it is mandatory to provide default constructor</a:t>
            </a:r>
            <a:endParaRPr lang="en-GB" sz="32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Argument to Copy constructor must be constant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GB" dirty="0" smtClean="0"/>
              <a:t>When objects are returned the argument of copy constructor should be const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Because compiler will create temporary object and invoke copy constructor to copy values from temporary object 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compiler created temporary objects cannot be bound to non-const references</a:t>
            </a:r>
            <a:endParaRPr lang="en-GB" dirty="0" smtClean="0"/>
          </a:p>
          <a:p>
            <a:pPr>
              <a:lnSpc>
                <a:spcPct val="150000"/>
              </a:lnSpc>
            </a:pPr>
            <a:endParaRPr lang="en-GB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19075"/>
            <a:ext cx="5791200" cy="6541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00200"/>
            <a:ext cx="85344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81000"/>
            <a:ext cx="605770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Why argument to a copy constructor must be passed as a reference?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GB" dirty="0" smtClean="0"/>
              <a:t>A copy constructor is called when an object is passed by value. </a:t>
            </a:r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 smtClean="0"/>
              <a:t>Copy </a:t>
            </a:r>
            <a:r>
              <a:rPr lang="en-GB" dirty="0" smtClean="0"/>
              <a:t>constructor itself is a function. </a:t>
            </a:r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 smtClean="0"/>
              <a:t>So </a:t>
            </a:r>
            <a:r>
              <a:rPr lang="en-GB" dirty="0" smtClean="0"/>
              <a:t>if we pass argument by value in a copy constructor, a call to copy constructor would be made to call copy constructor which becomes a non-terminating chain of calls</a:t>
            </a:r>
            <a:r>
              <a:rPr lang="en-GB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 </a:t>
            </a:r>
            <a:r>
              <a:rPr lang="en-GB" dirty="0" smtClean="0"/>
              <a:t>Therefore compiler doesn’t allow parameters to be pass by value.</a:t>
            </a:r>
            <a:endParaRPr lang="en-GB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64" y="304800"/>
            <a:ext cx="9072336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0"/>
            <a:ext cx="510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52400"/>
            <a:ext cx="5715000" cy="598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81000"/>
            <a:ext cx="7543800" cy="6214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09600"/>
            <a:ext cx="8534400" cy="4936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95400"/>
            <a:ext cx="786938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199"/>
            <a:ext cx="6553200" cy="581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28600"/>
            <a:ext cx="6248400" cy="592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This pointer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r>
              <a:rPr lang="en-GB" dirty="0" smtClean="0"/>
              <a:t>‘this’ pointer is passed as a hidden argument to all </a:t>
            </a:r>
            <a:r>
              <a:rPr lang="en-GB" dirty="0" err="1" smtClean="0"/>
              <a:t>nonstatic</a:t>
            </a:r>
            <a:r>
              <a:rPr lang="en-GB" dirty="0" smtClean="0"/>
              <a:t> member function calls and is available as a local variable within the body of all </a:t>
            </a:r>
            <a:r>
              <a:rPr lang="en-GB" dirty="0" err="1" smtClean="0"/>
              <a:t>nonstatic</a:t>
            </a:r>
            <a:r>
              <a:rPr lang="en-GB" dirty="0" smtClean="0"/>
              <a:t> </a:t>
            </a:r>
            <a:r>
              <a:rPr lang="en-GB" dirty="0" smtClean="0"/>
              <a:t>functions</a:t>
            </a:r>
          </a:p>
          <a:p>
            <a:r>
              <a:rPr lang="en-GB" dirty="0" smtClean="0"/>
              <a:t> constant pointer that holds the memory address of the current </a:t>
            </a:r>
            <a:r>
              <a:rPr lang="en-GB" dirty="0" smtClean="0"/>
              <a:t>object</a:t>
            </a:r>
          </a:p>
          <a:p>
            <a:r>
              <a:rPr lang="en-GB" dirty="0" smtClean="0"/>
              <a:t>Not </a:t>
            </a:r>
            <a:r>
              <a:rPr lang="en-GB" dirty="0" smtClean="0"/>
              <a:t>available in static member functions as static member functions can be called without any object (with class name).</a:t>
            </a:r>
            <a:endParaRPr lang="en-GB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28600"/>
            <a:ext cx="4953000" cy="607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81000"/>
            <a:ext cx="6096000" cy="361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Lab Practice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Develop a class complex numbers</a:t>
            </a:r>
          </a:p>
          <a:p>
            <a:r>
              <a:rPr lang="en-GB" dirty="0" smtClean="0"/>
              <a:t>Develop a class vector, dynamically allocate memory </a:t>
            </a: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 When local variable’s name is same as member’s name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5211763"/>
          </a:xfrm>
        </p:spPr>
        <p:txBody>
          <a:bodyPr/>
          <a:lstStyle/>
          <a:p>
            <a:r>
              <a:rPr lang="en-GB" dirty="0" smtClean="0"/>
              <a:t>‘this’ pointer is passed as a hidden argument to all </a:t>
            </a:r>
            <a:r>
              <a:rPr lang="en-GB" dirty="0" err="1" smtClean="0"/>
              <a:t>nonstatic</a:t>
            </a:r>
            <a:r>
              <a:rPr lang="en-GB" dirty="0" smtClean="0"/>
              <a:t> member function calls and is available as a local variable within the body of all </a:t>
            </a:r>
            <a:r>
              <a:rPr lang="en-GB" dirty="0" err="1" smtClean="0"/>
              <a:t>nonstatic</a:t>
            </a:r>
            <a:r>
              <a:rPr lang="en-GB" dirty="0" smtClean="0"/>
              <a:t> </a:t>
            </a:r>
            <a:r>
              <a:rPr lang="en-GB" dirty="0" smtClean="0"/>
              <a:t>functions</a:t>
            </a:r>
          </a:p>
          <a:p>
            <a:r>
              <a:rPr lang="en-GB" dirty="0" smtClean="0"/>
              <a:t> constant pointer that holds the memory address of the current </a:t>
            </a:r>
            <a:r>
              <a:rPr lang="en-GB" dirty="0" smtClean="0"/>
              <a:t>object</a:t>
            </a:r>
          </a:p>
          <a:p>
            <a:r>
              <a:rPr lang="en-GB" dirty="0" smtClean="0"/>
              <a:t>Not </a:t>
            </a:r>
            <a:r>
              <a:rPr lang="en-GB" dirty="0" smtClean="0"/>
              <a:t>available in static member functions as static member functions can be called without any object (with class name).</a:t>
            </a: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"/>
            <a:ext cx="83058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76200"/>
            <a:ext cx="7696200" cy="659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>
            <a:normAutofit/>
          </a:bodyPr>
          <a:lstStyle/>
          <a:p>
            <a:r>
              <a:rPr lang="en-GB" b="1" dirty="0" smtClean="0"/>
              <a:t>New and delete in C++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5486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 smtClean="0"/>
              <a:t>Similar to </a:t>
            </a:r>
            <a:r>
              <a:rPr lang="en-GB" dirty="0" err="1" smtClean="0"/>
              <a:t>malloc</a:t>
            </a:r>
            <a:r>
              <a:rPr lang="en-GB" dirty="0" smtClean="0"/>
              <a:t> and free in C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But there is an option to initialize memory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Can be used allocate memory for single or array of elements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>
            <a:normAutofit/>
          </a:bodyPr>
          <a:lstStyle/>
          <a:p>
            <a:r>
              <a:rPr lang="en-GB" b="1" dirty="0" smtClean="0"/>
              <a:t>New and delete in C++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5486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Arial"/>
              <a:buChar char="•"/>
            </a:pPr>
            <a:r>
              <a:rPr lang="en-GB" dirty="0" smtClean="0"/>
              <a:t>If </a:t>
            </a:r>
            <a:r>
              <a:rPr lang="en-GB" dirty="0" smtClean="0"/>
              <a:t>memory is available, the </a:t>
            </a:r>
            <a:r>
              <a:rPr lang="en-GB" b="1" dirty="0" smtClean="0">
                <a:solidFill>
                  <a:srgbClr val="1F497D"/>
                </a:solidFill>
                <a:latin typeface="Courier New"/>
              </a:rPr>
              <a:t>new </a:t>
            </a:r>
            <a:r>
              <a:rPr lang="en-GB" dirty="0" smtClean="0"/>
              <a:t>operator allocates memory space for the requested object/array, and returns a pointer to (address of) the memory allocated.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GB" dirty="0" smtClean="0"/>
              <a:t>If sufficient memory is not available, the </a:t>
            </a:r>
            <a:r>
              <a:rPr lang="en-GB" b="1" dirty="0" smtClean="0">
                <a:solidFill>
                  <a:srgbClr val="1F497D"/>
                </a:solidFill>
                <a:latin typeface="Courier New"/>
              </a:rPr>
              <a:t>new </a:t>
            </a:r>
            <a:r>
              <a:rPr lang="en-GB" dirty="0" smtClean="0"/>
              <a:t>operator returns </a:t>
            </a:r>
            <a:r>
              <a:rPr lang="en-GB" b="1" dirty="0" smtClean="0">
                <a:solidFill>
                  <a:srgbClr val="1F497D"/>
                </a:solidFill>
                <a:latin typeface="Courier New"/>
              </a:rPr>
              <a:t>NULL</a:t>
            </a:r>
            <a:r>
              <a:rPr lang="en-GB" dirty="0" smtClean="0"/>
              <a:t>.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GB" dirty="0" smtClean="0"/>
              <a:t>Dynamically </a:t>
            </a:r>
            <a:r>
              <a:rPr lang="en-GB" dirty="0" smtClean="0"/>
              <a:t>allocated object/array exists until the </a:t>
            </a:r>
            <a:r>
              <a:rPr lang="en-GB" b="1" dirty="0" smtClean="0">
                <a:solidFill>
                  <a:srgbClr val="1F497D"/>
                </a:solidFill>
                <a:latin typeface="Courier New"/>
              </a:rPr>
              <a:t>delete</a:t>
            </a:r>
            <a:r>
              <a:rPr lang="en-GB" dirty="0" smtClean="0"/>
              <a:t> operator destroys it</a:t>
            </a:r>
            <a:endParaRPr lang="en-GB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572</Words>
  <Application>Microsoft Office PowerPoint</Application>
  <PresentationFormat>On-screen Show (4:3)</PresentationFormat>
  <Paragraphs>70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This pointer, Dynamic memory allocation, Constructors and Destructor</vt:lpstr>
      <vt:lpstr>Scope Resolution Operator</vt:lpstr>
      <vt:lpstr>Slide 3</vt:lpstr>
      <vt:lpstr>This pointer</vt:lpstr>
      <vt:lpstr> When local variable’s name is same as member’s name</vt:lpstr>
      <vt:lpstr>Slide 6</vt:lpstr>
      <vt:lpstr>Slide 7</vt:lpstr>
      <vt:lpstr>New and delete in C++</vt:lpstr>
      <vt:lpstr>New and delete in C++</vt:lpstr>
      <vt:lpstr>Slide 10</vt:lpstr>
      <vt:lpstr>Constructors</vt:lpstr>
      <vt:lpstr>Constructors</vt:lpstr>
      <vt:lpstr>Parameterized Constructors</vt:lpstr>
      <vt:lpstr>Slide 14</vt:lpstr>
      <vt:lpstr>Slide 15</vt:lpstr>
      <vt:lpstr>Slide 16</vt:lpstr>
      <vt:lpstr>Slide 17</vt:lpstr>
      <vt:lpstr>Slide 18</vt:lpstr>
      <vt:lpstr>Slide 19</vt:lpstr>
      <vt:lpstr>Copy Constructors</vt:lpstr>
      <vt:lpstr>Slide 21</vt:lpstr>
      <vt:lpstr>Problem without Copy Constructors</vt:lpstr>
      <vt:lpstr>Copy Constructors</vt:lpstr>
      <vt:lpstr>When is copy constructor called?</vt:lpstr>
      <vt:lpstr>Slide 25</vt:lpstr>
      <vt:lpstr>Slide 26</vt:lpstr>
      <vt:lpstr>Argument to Copy constructor must be constant</vt:lpstr>
      <vt:lpstr>Slide 28</vt:lpstr>
      <vt:lpstr>Slide 29</vt:lpstr>
      <vt:lpstr>Why argument to a copy constructor must be passed as a reference?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In Lab Practice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Encapsulation, Data Hiding and Static Data Members</dc:title>
  <dc:creator>Janaki</dc:creator>
  <cp:lastModifiedBy>Windows User</cp:lastModifiedBy>
  <cp:revision>124</cp:revision>
  <dcterms:created xsi:type="dcterms:W3CDTF">2006-08-16T00:00:00Z</dcterms:created>
  <dcterms:modified xsi:type="dcterms:W3CDTF">2016-02-09T18:31:20Z</dcterms:modified>
</cp:coreProperties>
</file>