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97" r:id="rId5"/>
    <p:sldId id="298" r:id="rId6"/>
    <p:sldId id="299" r:id="rId7"/>
    <p:sldId id="300" r:id="rId8"/>
    <p:sldId id="302" r:id="rId9"/>
    <p:sldId id="301" r:id="rId10"/>
    <p:sldId id="303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88" r:id="rId19"/>
    <p:sldId id="289" r:id="rId20"/>
    <p:sldId id="266" r:id="rId21"/>
    <p:sldId id="268" r:id="rId22"/>
    <p:sldId id="290" r:id="rId23"/>
    <p:sldId id="291" r:id="rId24"/>
    <p:sldId id="292" r:id="rId25"/>
    <p:sldId id="293" r:id="rId26"/>
    <p:sldId id="276" r:id="rId27"/>
    <p:sldId id="294" r:id="rId28"/>
    <p:sldId id="295" r:id="rId29"/>
    <p:sldId id="296" r:id="rId30"/>
    <p:sldId id="281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</p:sldIdLst>
  <p:sldSz cx="9144000" cy="6858000" type="screen4x3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37" name="Picture 36"/>
          <p:cNvPicPr/>
          <p:nvPr/>
        </p:nvPicPr>
        <p:blipFill>
          <a:blip r:embed="rId2"/>
          <a:stretch>
            <a:fillRect/>
          </a:stretch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38" name="Picture 37"/>
          <p:cNvPicPr/>
          <p:nvPr/>
        </p:nvPicPr>
        <p:blipFill>
          <a:blip r:embed="rId2"/>
          <a:stretch>
            <a:fillRect/>
          </a:stretch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81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76" name="Picture 75"/>
          <p:cNvPicPr/>
          <p:nvPr/>
        </p:nvPicPr>
        <p:blipFill>
          <a:blip r:embed="rId2"/>
          <a:stretch>
            <a:fillRect/>
          </a:stretch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77" name="Picture 76"/>
          <p:cNvPicPr/>
          <p:nvPr/>
        </p:nvPicPr>
        <p:blipFill>
          <a:blip r:embed="rId2"/>
          <a:stretch>
            <a:fillRect/>
          </a:stretch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81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116" name="Picture 115"/>
          <p:cNvPicPr/>
          <p:nvPr/>
        </p:nvPicPr>
        <p:blipFill>
          <a:blip r:embed="rId2"/>
          <a:stretch>
            <a:fillRect/>
          </a:stretch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117" name="Picture 116"/>
          <p:cNvPicPr/>
          <p:nvPr/>
        </p:nvPicPr>
        <p:blipFill>
          <a:blip r:embed="rId2"/>
          <a:stretch>
            <a:fillRect/>
          </a:stretch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81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Click to edit the title text formatClick to edit Master title style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IN" sz="1200">
                <a:solidFill>
                  <a:srgbClr val="8B8B8B"/>
                </a:solidFill>
                <a:latin typeface="Calibri"/>
              </a:rPr>
              <a:t>01/02/16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A63C5590-4B55-4046-B3A5-A554F3BC0C50}" type="slidenum">
              <a:rPr lang="en-IN" sz="120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Click to edit the title text formatClick to edit Master title style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>
              <a:buSzPct val="2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Fifth level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IN" sz="1200">
                <a:solidFill>
                  <a:srgbClr val="8B8B8B"/>
                </a:solidFill>
                <a:latin typeface="Calibri"/>
              </a:rPr>
              <a:t>01/02/16</a:t>
            </a:r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94A2BC36-CD28-4FED-9AB9-62278DDAD7EA}" type="slidenum">
              <a:rPr lang="en-IN" sz="120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Click to edit the title text formatClick to edit Master title style</a:t>
            </a:r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/>
          <a:lstStyle/>
          <a:p>
            <a:pPr>
              <a:buSzPct val="2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en-US">
                <a:solidFill>
                  <a:srgbClr val="000000"/>
                </a:solidFill>
                <a:latin typeface="Calibri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en-US">
                <a:solidFill>
                  <a:srgbClr val="000000"/>
                </a:solidFill>
                <a:latin typeface="Calibri"/>
              </a:rPr>
              <a:t>Fifth level</a:t>
            </a:r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</p:spPr>
        <p:txBody>
          <a:bodyPr anchor="ctr"/>
          <a:lstStyle/>
          <a:p>
            <a:pPr>
              <a:buSzPct val="25000"/>
              <a:buFont typeface="StarSymbol"/>
              <a:buChar char=""/>
            </a:pPr>
            <a:r>
              <a:rPr lang="en-US" sz="2800">
                <a:solidFill>
                  <a:srgbClr val="8B8B8B"/>
                </a:solidFill>
                <a:latin typeface="Calibri"/>
              </a:rPr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 sz="2800">
                <a:solidFill>
                  <a:srgbClr val="8B8B8B"/>
                </a:solidFill>
                <a:latin typeface="Calibri"/>
              </a:rPr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 sz="2800">
                <a:solidFill>
                  <a:srgbClr val="8B8B8B"/>
                </a:solidFill>
                <a:latin typeface="Calibri"/>
              </a:rPr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 sz="2800">
                <a:solidFill>
                  <a:srgbClr val="8B8B8B"/>
                </a:solidFill>
                <a:latin typeface="Calibri"/>
              </a:rPr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 sz="2800">
                <a:solidFill>
                  <a:srgbClr val="8B8B8B"/>
                </a:solidFill>
                <a:latin typeface="Calibri"/>
              </a:rPr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 sz="2800">
                <a:solidFill>
                  <a:srgbClr val="8B8B8B"/>
                </a:solidFill>
                <a:latin typeface="Calibri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>
                <a:solidFill>
                  <a:srgbClr val="8B8B8B"/>
                </a:solidFill>
                <a:latin typeface="Calibri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en-US">
                <a:solidFill>
                  <a:srgbClr val="000000"/>
                </a:solidFill>
                <a:latin typeface="Calibri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en-US">
                <a:solidFill>
                  <a:srgbClr val="000000"/>
                </a:solidFill>
                <a:latin typeface="Calibri"/>
              </a:rPr>
              <a:t>Fifth level</a:t>
            </a:r>
            <a:endParaRPr/>
          </a:p>
        </p:txBody>
      </p:sp>
      <p:sp>
        <p:nvSpPr>
          <p:cNvPr id="81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IN" sz="2800">
                <a:solidFill>
                  <a:srgbClr val="8B8B8B"/>
                </a:solidFill>
                <a:latin typeface="Calibri"/>
              </a:rPr>
              <a:t>01/02/16</a:t>
            </a:r>
            <a:endParaRPr/>
          </a:p>
        </p:txBody>
      </p:sp>
      <p:sp>
        <p:nvSpPr>
          <p:cNvPr id="82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83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3FF8C047-E112-493A-9836-EB53E464A762}" type="slidenum">
              <a:rPr lang="en-IN" sz="120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Times New Roman"/>
              </a:rPr>
              <a:t>Session 16
Friend Function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IN" sz="3200" b="1" dirty="0" smtClean="0"/>
              <a:t>Railway Revenue Calculation Problem</a:t>
            </a:r>
            <a:endParaRPr sz="32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00975858"/>
              </p:ext>
            </p:extLst>
          </p:nvPr>
        </p:nvGraphicFramePr>
        <p:xfrm>
          <a:off x="214282" y="1500174"/>
          <a:ext cx="8715435" cy="3705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5145"/>
                <a:gridCol w="2524143"/>
                <a:gridCol w="3286147"/>
              </a:tblGrid>
              <a:tr h="1176035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Input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Output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Logic Involved</a:t>
                      </a:r>
                      <a:endParaRPr lang="en-GB" sz="3200" dirty="0"/>
                    </a:p>
                  </a:txBody>
                  <a:tcPr/>
                </a:tc>
              </a:tr>
              <a:tr h="681353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Details of passengers  travelled and</a:t>
                      </a:r>
                      <a:r>
                        <a:rPr lang="en-GB" sz="3200" baseline="0" dirty="0" smtClean="0"/>
                        <a:t> </a:t>
                      </a:r>
                      <a:r>
                        <a:rPr lang="en-GB" sz="3200" baseline="0" dirty="0" err="1" smtClean="0"/>
                        <a:t>cader</a:t>
                      </a:r>
                      <a:r>
                        <a:rPr lang="en-GB" sz="3200" baseline="0" dirty="0" smtClean="0"/>
                        <a:t> of employee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Total fare</a:t>
                      </a:r>
                      <a:r>
                        <a:rPr lang="en-GB" sz="3200" baseline="0" dirty="0" smtClean="0"/>
                        <a:t> of ticket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100" dirty="0" smtClean="0"/>
                        <a:t>Provide</a:t>
                      </a:r>
                      <a:r>
                        <a:rPr lang="en-GB" sz="3100" baseline="0" dirty="0" smtClean="0"/>
                        <a:t> discount based on </a:t>
                      </a:r>
                      <a:r>
                        <a:rPr lang="en-GB" sz="3100" baseline="0" dirty="0" err="1" smtClean="0"/>
                        <a:t>cader</a:t>
                      </a:r>
                      <a:r>
                        <a:rPr lang="en-GB" sz="3100" baseline="0" dirty="0" smtClean="0"/>
                        <a:t> </a:t>
                      </a:r>
                      <a:r>
                        <a:rPr lang="en-GB" sz="3100" baseline="0" smtClean="0"/>
                        <a:t>of employee</a:t>
                      </a:r>
                      <a:endParaRPr lang="en-GB" sz="310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Times New Roman"/>
              </a:rPr>
              <a:t>Friend Function</a:t>
            </a:r>
            <a:endParaRPr/>
          </a:p>
        </p:txBody>
      </p:sp>
      <p:sp>
        <p:nvSpPr>
          <p:cNvPr id="123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Times New Roman"/>
              </a:rPr>
              <a:t>The concepts of encapsulation and data hiding dictate that non-member functions should not be able to access an object’s private or protected data. 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Times New Roman"/>
              </a:rPr>
              <a:t>However, there are situations where such rigid discrimination leads to considerable inconvenience.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Times New Roman"/>
              </a:rPr>
              <a:t>Friend Function</a:t>
            </a:r>
            <a:endParaRPr/>
          </a:p>
        </p:txBody>
      </p:sp>
      <p:sp>
        <p:nvSpPr>
          <p:cNvPr id="12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Times New Roman"/>
              </a:rPr>
              <a:t>A </a:t>
            </a:r>
            <a:r>
              <a:rPr lang="en-US" sz="3200" b="1">
                <a:solidFill>
                  <a:srgbClr val="000000"/>
                </a:solidFill>
                <a:latin typeface="Times New Roman"/>
              </a:rPr>
              <a:t>friend function </a:t>
            </a:r>
            <a:r>
              <a:rPr lang="en-US" sz="3200">
                <a:solidFill>
                  <a:srgbClr val="000000"/>
                </a:solidFill>
                <a:latin typeface="Times New Roman"/>
              </a:rPr>
              <a:t>is a function that can access the non-public members of a class, even though the function itself is not a member of the class. 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Times New Roman"/>
              </a:rPr>
              <a:t>A friend function is a normal function with special access privileges.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Times New Roman"/>
              </a:rPr>
              <a:t>Friend Function</a:t>
            </a:r>
            <a:endParaRPr/>
          </a:p>
        </p:txBody>
      </p:sp>
      <p:sp>
        <p:nvSpPr>
          <p:cNvPr id="12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friend function of a class is a non-member function of a class that has the right to access all private and protected (non-public) members of the class.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Friend function prototype should be placed inside the class definition (can be any where inside the class definition).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Friend function definition should be outside the class scope.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Even though the prototypes of friend functions appear in the class definition, friends are not member functions.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12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Times New Roman"/>
              </a:rPr>
              <a:t>A friend function of a class can be a </a:t>
            </a:r>
            <a:endParaRPr/>
          </a:p>
          <a:p>
            <a:pPr lvl="1" algn="just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Times New Roman"/>
              </a:rPr>
              <a:t>function (non-member of a class)</a:t>
            </a:r>
            <a:endParaRPr/>
          </a:p>
          <a:p>
            <a:pPr lvl="1" algn="just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Times New Roman"/>
              </a:rPr>
              <a:t>member function of another class </a:t>
            </a:r>
            <a:endParaRPr/>
          </a:p>
          <a:p>
            <a:pPr lvl="1" algn="just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Times New Roman"/>
              </a:rPr>
              <a:t>function template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Times New Roman"/>
              </a:rPr>
              <a:t>To declare a function as a friend of a class, precede the function prototype in the class definition with keyword </a:t>
            </a:r>
            <a:r>
              <a:rPr lang="en-US" sz="3200" b="1">
                <a:solidFill>
                  <a:srgbClr val="000000"/>
                </a:solidFill>
                <a:latin typeface="Times New Roman"/>
              </a:rPr>
              <a:t>friend.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Times New Roman"/>
              </a:rPr>
              <a:t>Friend functions are used in Operator overloading to increase the versatility of operators.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Times New Roman"/>
              </a:rPr>
              <a:t>General Syntax</a:t>
            </a:r>
            <a:endParaRPr/>
          </a:p>
        </p:txBody>
      </p:sp>
      <p:sp>
        <p:nvSpPr>
          <p:cNvPr id="131" name="TextShape 2"/>
          <p:cNvSpPr txBox="1"/>
          <p:nvPr/>
        </p:nvSpPr>
        <p:spPr>
          <a:xfrm>
            <a:off x="457200" y="1412640"/>
            <a:ext cx="8229240" cy="4824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>
                <a:solidFill>
                  <a:srgbClr val="000000"/>
                </a:solidFill>
                <a:latin typeface="Times New Roman"/>
              </a:rPr>
              <a:t>class ClassName  {</a:t>
            </a: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000000"/>
                </a:solidFill>
                <a:latin typeface="Times New Roman"/>
              </a:rPr>
              <a:t>    ......  ....   ........</a:t>
            </a:r>
            <a:endParaRPr/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en-US" sz="1600" b="1">
                <a:solidFill>
                  <a:srgbClr val="FF0000"/>
                </a:solidFill>
                <a:latin typeface="Times New Roman"/>
              </a:rPr>
              <a:t>friend  returnType  functionName( arguments ); </a:t>
            </a:r>
            <a:r>
              <a:rPr lang="en-US" sz="1600" b="1">
                <a:solidFill>
                  <a:srgbClr val="000000"/>
                </a:solidFill>
                <a:latin typeface="Times New Roman"/>
              </a:rPr>
              <a:t>// friend function declaration</a:t>
            </a: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000000"/>
                </a:solidFill>
                <a:latin typeface="Times New Roman"/>
              </a:rPr>
              <a:t>    ......  ....   ........</a:t>
            </a: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000000"/>
                </a:solidFill>
                <a:latin typeface="Times New Roman"/>
              </a:rPr>
              <a:t>};</a:t>
            </a:r>
            <a:endParaRPr/>
          </a:p>
          <a:p>
            <a:pPr>
              <a:lnSpc>
                <a:spcPct val="100000"/>
              </a:lnSpc>
            </a:pPr>
            <a:r>
              <a:rPr lang="en-US" b="1">
                <a:solidFill>
                  <a:srgbClr val="FF0000"/>
                </a:solidFill>
                <a:latin typeface="Times New Roman"/>
              </a:rPr>
              <a:t>// friend function definition does not start with friend keyword</a:t>
            </a: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000000"/>
                </a:solidFill>
                <a:latin typeface="Times New Roman"/>
              </a:rPr>
              <a:t>returnType  functionName( arguments )  {</a:t>
            </a: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000000"/>
                </a:solidFill>
                <a:latin typeface="Times New Roman"/>
              </a:rPr>
              <a:t>  ….  …. ….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Times New Roman"/>
              </a:rPr>
              <a:t>// private and protected data of the above class can be accessed from this function</a:t>
            </a: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000000"/>
                </a:solidFill>
                <a:latin typeface="Times New Roman"/>
              </a:rPr>
              <a:t> ….  …. ….   }</a:t>
            </a: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000000"/>
                </a:solidFill>
                <a:latin typeface="Times New Roman"/>
              </a:rPr>
              <a:t>int main( ) {  ….</a:t>
            </a: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en-US" sz="2000" b="1">
                <a:solidFill>
                  <a:srgbClr val="FF0000"/>
                </a:solidFill>
                <a:latin typeface="Times New Roman"/>
              </a:rPr>
              <a:t>functionName( arguments );</a:t>
            </a:r>
            <a:r>
              <a:rPr lang="en-US" sz="2000">
                <a:solidFill>
                  <a:srgbClr val="000000"/>
                </a:solidFill>
                <a:latin typeface="Times New Roman"/>
              </a:rPr>
              <a:t> // Call to the friend function</a:t>
            </a: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000000"/>
                </a:solidFill>
                <a:latin typeface="Times New Roman"/>
              </a:rPr>
              <a:t>  …..}</a:t>
            </a: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000000"/>
                </a:solidFill>
                <a:latin typeface="Times New Roman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Times New Roman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  <a:latin typeface="Times New Roman"/>
              </a:rPr>
              <a:t>Sample Program 1</a:t>
            </a:r>
            <a:endParaRPr lang="en-IN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756084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8208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3" y="1556792"/>
            <a:ext cx="6839148" cy="309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7843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Times New Roman"/>
              </a:rPr>
              <a:t>Difference between Friend function and Member function</a:t>
            </a:r>
            <a:endParaRPr/>
          </a:p>
        </p:txBody>
      </p:sp>
      <p:graphicFrame>
        <p:nvGraphicFramePr>
          <p:cNvPr id="138" name="Table 2"/>
          <p:cNvGraphicFramePr/>
          <p:nvPr/>
        </p:nvGraphicFramePr>
        <p:xfrm>
          <a:off x="395640" y="2061000"/>
          <a:ext cx="8229600" cy="368496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758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IN" sz="3200" b="1">
                          <a:solidFill>
                            <a:srgbClr val="000000"/>
                          </a:solidFill>
                          <a:latin typeface="Times New Roman"/>
                        </a:rPr>
                        <a:t>Member Function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IN" sz="3200" b="1">
                          <a:solidFill>
                            <a:srgbClr val="000000"/>
                          </a:solidFill>
                          <a:latin typeface="Times New Roman"/>
                        </a:rPr>
                        <a:t>Friend Function</a:t>
                      </a:r>
                      <a:endParaRPr/>
                    </a:p>
                  </a:txBody>
                  <a:tcPr/>
                </a:tc>
              </a:tr>
              <a:tr h="1906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IN">
                          <a:solidFill>
                            <a:srgbClr val="000000"/>
                          </a:solidFill>
                          <a:latin typeface="Times New Roman"/>
                        </a:rPr>
                        <a:t>It is invoked through an object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IN">
                          <a:solidFill>
                            <a:srgbClr val="000000"/>
                          </a:solidFill>
                          <a:latin typeface="Times New Roman"/>
                        </a:rPr>
                        <a:t>Not invoked through an object since it is a non-member of a class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IN">
                          <a:solidFill>
                            <a:srgbClr val="000000"/>
                          </a:solidFill>
                          <a:latin typeface="Times New Roman"/>
                        </a:rPr>
                        <a:t>If the friend function of class X is a member function of class  Y, then it must be invoked through an object of class Y 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</a:txBody>
                  <a:tcPr/>
                </a:tc>
              </a:tr>
              <a:tr h="839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IN">
                          <a:solidFill>
                            <a:srgbClr val="000000"/>
                          </a:solidFill>
                          <a:latin typeface="Times New Roman"/>
                        </a:rPr>
                        <a:t>Can access the non-public members of the class directly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IN">
                          <a:solidFill>
                            <a:srgbClr val="000000"/>
                          </a:solidFill>
                          <a:latin typeface="Times New Roman"/>
                        </a:rPr>
                        <a:t>Can access the non-public members of the class only through an object (since </a:t>
                      </a:r>
                      <a:r>
                        <a:rPr lang="en-IN" b="1">
                          <a:solidFill>
                            <a:srgbClr val="FF0000"/>
                          </a:solidFill>
                          <a:latin typeface="Times New Roman"/>
                        </a:rPr>
                        <a:t>this</a:t>
                      </a:r>
                      <a:r>
                        <a:rPr lang="en-IN">
                          <a:solidFill>
                            <a:srgbClr val="FF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IN">
                          <a:solidFill>
                            <a:srgbClr val="000000"/>
                          </a:solidFill>
                          <a:latin typeface="Times New Roman"/>
                        </a:rPr>
                        <a:t>pointer is not visible)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457200" y="188640"/>
            <a:ext cx="8229240" cy="863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/>
              </a:rPr>
              <a:t>Sample Program 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2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
</a:t>
            </a:r>
            <a:endParaRPr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0460"/>
            <a:ext cx="7500938" cy="5960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2800" b="1" dirty="0"/>
              <a:t>Problem solving by E</a:t>
            </a:r>
            <a:r>
              <a:rPr lang="en-IN" sz="2800" b="1" dirty="0" smtClean="0"/>
              <a:t>xhaustive Approach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58204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800" b="1" dirty="0" smtClean="0"/>
              <a:t>Exhaustive approach or brute-force </a:t>
            </a:r>
            <a:r>
              <a:rPr lang="en-IN" sz="2800" b="1" dirty="0"/>
              <a:t>approach </a:t>
            </a:r>
            <a:endParaRPr lang="en-IN" sz="2800" b="1" dirty="0" smtClean="0"/>
          </a:p>
          <a:p>
            <a:pPr algn="just">
              <a:lnSpc>
                <a:spcPct val="150000"/>
              </a:lnSpc>
            </a:pPr>
            <a:r>
              <a:rPr lang="en-IN" sz="2800" dirty="0" smtClean="0"/>
              <a:t>also </a:t>
            </a:r>
            <a:r>
              <a:rPr lang="en-IN" sz="2800" dirty="0"/>
              <a:t>known as </a:t>
            </a:r>
            <a:r>
              <a:rPr lang="en-IN" sz="2800" b="1" dirty="0"/>
              <a:t>generate and </a:t>
            </a:r>
            <a:r>
              <a:rPr lang="en-IN" sz="2800" b="1" dirty="0" smtClean="0"/>
              <a:t>test</a:t>
            </a:r>
            <a:r>
              <a:rPr lang="en-IN" sz="2800" dirty="0" smtClean="0"/>
              <a:t>.</a:t>
            </a:r>
            <a:endParaRPr lang="en-IN" sz="2800" dirty="0"/>
          </a:p>
          <a:p>
            <a:pPr algn="just">
              <a:lnSpc>
                <a:spcPct val="150000"/>
              </a:lnSpc>
            </a:pPr>
            <a:r>
              <a:rPr lang="en-IN" sz="2800" dirty="0" smtClean="0"/>
              <a:t>It is a </a:t>
            </a:r>
            <a:r>
              <a:rPr lang="en-IN" sz="2800" dirty="0"/>
              <a:t>very general problem-solving technique that </a:t>
            </a:r>
            <a:endParaRPr lang="en-IN" sz="2800" dirty="0" smtClean="0"/>
          </a:p>
          <a:p>
            <a:pPr algn="just">
              <a:lnSpc>
                <a:spcPct val="150000"/>
              </a:lnSpc>
            </a:pPr>
            <a:r>
              <a:rPr lang="en-IN" sz="2800" dirty="0" smtClean="0"/>
              <a:t>consists </a:t>
            </a:r>
            <a:r>
              <a:rPr lang="en-IN" sz="2800" dirty="0"/>
              <a:t>of systematically enumerating all possible </a:t>
            </a:r>
            <a:endParaRPr lang="en-IN" sz="2800" dirty="0" smtClean="0"/>
          </a:p>
          <a:p>
            <a:pPr algn="just">
              <a:lnSpc>
                <a:spcPct val="150000"/>
              </a:lnSpc>
            </a:pPr>
            <a:r>
              <a:rPr lang="en-IN" sz="2800" dirty="0" smtClean="0"/>
              <a:t>methods </a:t>
            </a:r>
            <a:r>
              <a:rPr lang="en-IN" sz="2800" dirty="0" smtClean="0"/>
              <a:t>for </a:t>
            </a:r>
            <a:r>
              <a:rPr lang="en-IN" sz="2800" dirty="0"/>
              <a:t>the solution and checking whether </a:t>
            </a:r>
            <a:endParaRPr lang="en-IN" sz="2800" dirty="0" smtClean="0"/>
          </a:p>
          <a:p>
            <a:pPr algn="just">
              <a:lnSpc>
                <a:spcPct val="150000"/>
              </a:lnSpc>
            </a:pPr>
            <a:r>
              <a:rPr lang="en-IN" sz="2800" dirty="0" smtClean="0"/>
              <a:t>each </a:t>
            </a:r>
            <a:r>
              <a:rPr lang="en-IN" sz="2800" dirty="0" smtClean="0"/>
              <a:t>method satisfies </a:t>
            </a:r>
            <a:r>
              <a:rPr lang="en-IN" sz="2800" dirty="0"/>
              <a:t>the problem's statement.</a:t>
            </a:r>
          </a:p>
        </p:txBody>
      </p:sp>
    </p:spTree>
    <p:extLst>
      <p:ext uri="{BB962C8B-B14F-4D97-AF65-F5344CB8AC3E}">
        <p14:creationId xmlns="" xmlns:p14="http://schemas.microsoft.com/office/powerpoint/2010/main" val="203020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3" y="1772817"/>
            <a:ext cx="6839148" cy="268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4164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TextShap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/>
              </a:rPr>
              <a:t>Sample 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Program 3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
</a:t>
            </a:r>
            <a:endParaRPr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7279456" cy="489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9998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7257231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1292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16075"/>
            <a:ext cx="6994277" cy="362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9713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dirty="0">
                <a:solidFill>
                  <a:srgbClr val="000000"/>
                </a:solidFill>
                <a:latin typeface="Times New Roman"/>
              </a:rPr>
              <a:t>Friends </a:t>
            </a:r>
            <a:r>
              <a:rPr lang="en-US" sz="4400" dirty="0" smtClean="0">
                <a:solidFill>
                  <a:srgbClr val="000000"/>
                </a:solidFill>
                <a:latin typeface="Times New Roman"/>
              </a:rPr>
              <a:t>to more than </a:t>
            </a:r>
            <a:r>
              <a:rPr lang="en-US" sz="4400" smtClean="0">
                <a:solidFill>
                  <a:srgbClr val="000000"/>
                </a:solidFill>
                <a:latin typeface="Times New Roman"/>
              </a:rPr>
              <a:t>One Class </a:t>
            </a:r>
            <a:r>
              <a:rPr lang="en-US" sz="4400" dirty="0" smtClean="0">
                <a:solidFill>
                  <a:srgbClr val="000000"/>
                </a:solidFill>
                <a:latin typeface="Times New Roman"/>
              </a:rPr>
              <a:t>Act as </a:t>
            </a:r>
            <a:r>
              <a:rPr lang="en-US" sz="4400" dirty="0">
                <a:solidFill>
                  <a:srgbClr val="000000"/>
                </a:solidFill>
                <a:latin typeface="Times New Roman"/>
              </a:rPr>
              <a:t>Bridges</a:t>
            </a:r>
            <a:endParaRPr/>
          </a:p>
        </p:txBody>
      </p:sp>
      <p:sp>
        <p:nvSpPr>
          <p:cNvPr id="17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Times New Roman"/>
              </a:rPr>
              <a:t>Imagine that you want a function to operate on objects of two different classes. 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Times New Roman"/>
              </a:rPr>
              <a:t>Perhaps the function will take objects of the two classes as arguments, and operate on their private data. Here’s a simple example, that shows how friend functions can act as a bridge between two classes.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263" y="764704"/>
            <a:ext cx="8243887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1326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1" y="1772816"/>
            <a:ext cx="630994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7536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96126"/>
            <a:ext cx="6912768" cy="2352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6491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1">
                <a:solidFill>
                  <a:srgbClr val="000000"/>
                </a:solidFill>
                <a:latin typeface="Times New Roman"/>
              </a:rPr>
              <a:t>Breaching the Walls</a:t>
            </a:r>
            <a:endParaRPr/>
          </a:p>
        </p:txBody>
      </p:sp>
      <p:sp>
        <p:nvSpPr>
          <p:cNvPr id="18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Friend function violates the concepts of 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data hiding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the philosophy that only member functions can access a class’s private data.</a:t>
            </a:r>
            <a:endParaRPr sz="1200" dirty="0" smtClean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How serious is the breach of data integrity when friend functions are used? </a:t>
            </a:r>
            <a:endParaRPr sz="1200" dirty="0" smtClean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 friend function must be declared as such within the class whose data it will access. Thus a programmer who does not have access to the source code for the class cannot make a function into a friend. </a:t>
            </a:r>
            <a:endParaRPr sz="1200" dirty="0" smtClean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In this respect, the integrity of the class is still protected. </a:t>
            </a:r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Friend functions are conceptually messy, and potentially lead to a spaghetti-code situation if numerous friends muddy the clear boundaries between classes. </a:t>
            </a:r>
            <a:endParaRPr sz="1200" dirty="0" smtClean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For this reason friend functions should be used sparingly. If you find yourself using many friends, you may need to rethink the design of the program.</a:t>
            </a:r>
            <a:endParaRPr sz="1200" dirty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89"/>
            <a:ext cx="7858180" cy="6393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796866"/>
          </a:xfrm>
        </p:spPr>
        <p:txBody>
          <a:bodyPr/>
          <a:lstStyle/>
          <a:p>
            <a:pPr algn="ctr"/>
            <a:r>
              <a:rPr lang="en-IN" sz="2800" b="1" dirty="0" smtClean="0"/>
              <a:t>Eight Queens Problem</a:t>
            </a:r>
            <a:endParaRPr lang="en-IN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928670"/>
            <a:ext cx="8229600" cy="564360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800" dirty="0"/>
              <a:t>we have to arrange 8 queens in a 64-square </a:t>
            </a:r>
            <a:endParaRPr lang="en-IN" sz="2800" dirty="0" smtClean="0"/>
          </a:p>
          <a:p>
            <a:pPr algn="just">
              <a:lnSpc>
                <a:spcPct val="150000"/>
              </a:lnSpc>
            </a:pPr>
            <a:r>
              <a:rPr lang="en-IN" sz="2800" dirty="0" smtClean="0"/>
              <a:t>chessboard </a:t>
            </a:r>
            <a:r>
              <a:rPr lang="en-IN" sz="2800" dirty="0" smtClean="0"/>
              <a:t>chess </a:t>
            </a:r>
            <a:r>
              <a:rPr lang="en-IN" sz="2800" dirty="0"/>
              <a:t>board such that no two queens </a:t>
            </a:r>
            <a:endParaRPr lang="en-IN" sz="2800" dirty="0" smtClean="0"/>
          </a:p>
          <a:p>
            <a:pPr algn="just">
              <a:lnSpc>
                <a:spcPct val="150000"/>
              </a:lnSpc>
            </a:pPr>
            <a:r>
              <a:rPr lang="en-IN" sz="2800" dirty="0" smtClean="0"/>
              <a:t>attack </a:t>
            </a:r>
            <a:r>
              <a:rPr lang="en-IN" sz="2800" dirty="0"/>
              <a:t>each other. </a:t>
            </a:r>
            <a:r>
              <a:rPr lang="en-IN" sz="2800" dirty="0" smtClean="0"/>
              <a:t> </a:t>
            </a:r>
            <a:endParaRPr lang="en-IN" sz="2800" dirty="0" smtClean="0"/>
          </a:p>
          <a:p>
            <a:pPr algn="just">
              <a:lnSpc>
                <a:spcPct val="150000"/>
              </a:lnSpc>
            </a:pPr>
            <a:r>
              <a:rPr lang="en-IN" sz="2800" dirty="0" smtClean="0"/>
              <a:t>This </a:t>
            </a:r>
            <a:r>
              <a:rPr lang="en-IN" sz="2800" dirty="0"/>
              <a:t>puzzle is called the 8 queens puzzle. </a:t>
            </a:r>
          </a:p>
          <a:p>
            <a:pPr algn="just">
              <a:lnSpc>
                <a:spcPct val="150000"/>
              </a:lnSpc>
            </a:pPr>
            <a:r>
              <a:rPr lang="en-IN" sz="2800" dirty="0"/>
              <a:t>We can solve this puzzle by </a:t>
            </a:r>
            <a:r>
              <a:rPr lang="en-IN" sz="2800" dirty="0" smtClean="0"/>
              <a:t>examining all possible </a:t>
            </a:r>
            <a:endParaRPr lang="en-IN" sz="2800" dirty="0" smtClean="0"/>
          </a:p>
          <a:p>
            <a:pPr algn="just">
              <a:lnSpc>
                <a:spcPct val="150000"/>
              </a:lnSpc>
            </a:pPr>
            <a:r>
              <a:rPr lang="en-IN" sz="2800" dirty="0" smtClean="0"/>
              <a:t>arrangements </a:t>
            </a:r>
            <a:r>
              <a:rPr lang="en-IN" sz="2800" dirty="0" smtClean="0"/>
              <a:t>of 8 queens on the  chessboard, and</a:t>
            </a:r>
            <a:r>
              <a:rPr lang="en-IN" sz="2800" dirty="0" smtClean="0"/>
              <a:t>,</a:t>
            </a:r>
          </a:p>
          <a:p>
            <a:pPr algn="just">
              <a:lnSpc>
                <a:spcPct val="150000"/>
              </a:lnSpc>
            </a:pPr>
            <a:r>
              <a:rPr lang="en-IN" sz="2800" dirty="0" smtClean="0"/>
              <a:t> </a:t>
            </a:r>
            <a:r>
              <a:rPr lang="en-IN" sz="2800" dirty="0" smtClean="0"/>
              <a:t>for each arrangement, we need to check whether </a:t>
            </a:r>
            <a:endParaRPr lang="en-IN" sz="2800" dirty="0" smtClean="0"/>
          </a:p>
          <a:p>
            <a:pPr algn="just">
              <a:lnSpc>
                <a:spcPct val="150000"/>
              </a:lnSpc>
            </a:pPr>
            <a:r>
              <a:rPr lang="en-IN" sz="2800" dirty="0" smtClean="0"/>
              <a:t>each </a:t>
            </a:r>
            <a:r>
              <a:rPr lang="en-IN" sz="2800" dirty="0" smtClean="0"/>
              <a:t>queen can attack any other queen.</a:t>
            </a:r>
          </a:p>
          <a:p>
            <a:pPr>
              <a:lnSpc>
                <a:spcPct val="150000"/>
              </a:lnSpc>
            </a:pPr>
            <a:endParaRPr lang="en-IN" sz="2800" dirty="0"/>
          </a:p>
        </p:txBody>
      </p:sp>
    </p:spTree>
    <p:extLst>
      <p:ext uri="{BB962C8B-B14F-4D97-AF65-F5344CB8AC3E}">
        <p14:creationId xmlns="" xmlns:p14="http://schemas.microsoft.com/office/powerpoint/2010/main" val="338871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00042"/>
            <a:ext cx="6072230" cy="5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3" y="342900"/>
            <a:ext cx="8256587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5325" y="333375"/>
            <a:ext cx="775176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7786742" cy="641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857231"/>
            <a:ext cx="7143800" cy="4574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0"/>
            <a:ext cx="6215074" cy="6887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/>
              <a:t>Friend Function Demo</a:t>
            </a:r>
            <a:endParaRPr lang="en-GB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r>
              <a:rPr lang="en-GB" sz="3600" b="1" dirty="0" smtClean="0"/>
              <a:t>Open file named as total_Fare.cpp </a:t>
            </a:r>
          </a:p>
          <a:p>
            <a:r>
              <a:rPr lang="en-GB" sz="3600" b="1" dirty="0" smtClean="0"/>
              <a:t>and explain case study</a:t>
            </a:r>
          </a:p>
          <a:p>
            <a:endParaRPr lang="en-GB" sz="3600" b="1" dirty="0"/>
          </a:p>
          <a:p>
            <a:endParaRPr lang="en-GB" sz="36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sz="2400" b="1" dirty="0" smtClean="0"/>
              <a:t>Factors of a given number</a:t>
            </a:r>
            <a:endParaRPr lang="en-IN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4422"/>
            <a:ext cx="8229600" cy="5286412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IN" sz="2800" dirty="0" smtClean="0"/>
              <a:t>A brute-force algorithm </a:t>
            </a:r>
            <a:r>
              <a:rPr lang="en-IN" sz="2800" dirty="0"/>
              <a:t>to find the </a:t>
            </a:r>
            <a:r>
              <a:rPr lang="en-IN" sz="2800" dirty="0" smtClean="0"/>
              <a:t>divisors of </a:t>
            </a:r>
            <a:r>
              <a:rPr lang="en-IN" sz="2800" dirty="0"/>
              <a:t>a </a:t>
            </a:r>
            <a:endParaRPr lang="en-IN" sz="2800" dirty="0" smtClean="0"/>
          </a:p>
          <a:p>
            <a:pPr algn="just">
              <a:lnSpc>
                <a:spcPct val="150000"/>
              </a:lnSpc>
            </a:pPr>
            <a:r>
              <a:rPr lang="en-IN" sz="2800" dirty="0" smtClean="0"/>
              <a:t>natural </a:t>
            </a:r>
            <a:r>
              <a:rPr lang="en-IN" sz="2800" dirty="0" smtClean="0"/>
              <a:t>number </a:t>
            </a:r>
            <a:r>
              <a:rPr lang="en-IN" sz="2800" i="1" dirty="0" smtClean="0"/>
              <a:t>n</a:t>
            </a:r>
            <a:r>
              <a:rPr lang="en-IN" sz="2800" dirty="0" smtClean="0"/>
              <a:t> </a:t>
            </a:r>
            <a:r>
              <a:rPr lang="en-IN" sz="2800" dirty="0"/>
              <a:t>would enumerate all integers </a:t>
            </a:r>
            <a:r>
              <a:rPr lang="en-IN" sz="2800" dirty="0" smtClean="0"/>
              <a:t>from</a:t>
            </a:r>
          </a:p>
          <a:p>
            <a:pPr algn="just">
              <a:lnSpc>
                <a:spcPct val="150000"/>
              </a:lnSpc>
            </a:pPr>
            <a:r>
              <a:rPr lang="en-IN" sz="2800" dirty="0" smtClean="0"/>
              <a:t>1 </a:t>
            </a:r>
            <a:r>
              <a:rPr lang="en-IN" sz="2800" dirty="0"/>
              <a:t>to n, and check whether each of them divides </a:t>
            </a:r>
            <a:r>
              <a:rPr lang="en-IN" sz="2800" i="1" dirty="0"/>
              <a:t>n</a:t>
            </a:r>
            <a:r>
              <a:rPr lang="en-IN" sz="2800" dirty="0"/>
              <a:t> </a:t>
            </a:r>
            <a:endParaRPr lang="en-IN" sz="2800" dirty="0" smtClean="0"/>
          </a:p>
          <a:p>
            <a:pPr algn="just">
              <a:lnSpc>
                <a:spcPct val="150000"/>
              </a:lnSpc>
            </a:pPr>
            <a:r>
              <a:rPr lang="en-IN" sz="2800" dirty="0" smtClean="0"/>
              <a:t>without </a:t>
            </a:r>
            <a:r>
              <a:rPr lang="en-IN" sz="2800" dirty="0"/>
              <a:t>remainder</a:t>
            </a:r>
            <a:r>
              <a:rPr lang="en-IN" sz="28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IN" sz="2800" dirty="0" smtClean="0"/>
              <a:t>This problem is solvable by brute force strategy </a:t>
            </a:r>
            <a:endParaRPr lang="en-IN" sz="2800" dirty="0" smtClean="0"/>
          </a:p>
          <a:p>
            <a:pPr algn="just">
              <a:lnSpc>
                <a:spcPct val="150000"/>
              </a:lnSpc>
            </a:pPr>
            <a:r>
              <a:rPr lang="en-IN" sz="2800" dirty="0" smtClean="0"/>
              <a:t>because </a:t>
            </a:r>
            <a:r>
              <a:rPr lang="en-IN" sz="2800" dirty="0" smtClean="0"/>
              <a:t>it checks  all values from 1 to n to find the </a:t>
            </a:r>
            <a:endParaRPr lang="en-IN" sz="2800" dirty="0" smtClean="0"/>
          </a:p>
          <a:p>
            <a:pPr algn="just">
              <a:lnSpc>
                <a:spcPct val="150000"/>
              </a:lnSpc>
            </a:pPr>
            <a:r>
              <a:rPr lang="en-IN" sz="2800" dirty="0" smtClean="0"/>
              <a:t>divisors </a:t>
            </a:r>
            <a:r>
              <a:rPr lang="en-IN" sz="2800" dirty="0" smtClean="0"/>
              <a:t>for the given number.</a:t>
            </a:r>
          </a:p>
          <a:p>
            <a:pPr>
              <a:lnSpc>
                <a:spcPct val="150000"/>
              </a:lnSpc>
            </a:pPr>
            <a:endParaRPr lang="en-IN" sz="2800" dirty="0"/>
          </a:p>
        </p:txBody>
      </p:sp>
    </p:spTree>
    <p:extLst>
      <p:ext uri="{BB962C8B-B14F-4D97-AF65-F5344CB8AC3E}">
        <p14:creationId xmlns="" xmlns:p14="http://schemas.microsoft.com/office/powerpoint/2010/main" val="392606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240" cy="725428"/>
          </a:xfrm>
        </p:spPr>
        <p:txBody>
          <a:bodyPr>
            <a:noAutofit/>
          </a:bodyPr>
          <a:lstStyle/>
          <a:p>
            <a:pPr algn="ctr"/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Cabbage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Goat, Wolf - Farmer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  <a:r>
              <a:rPr lang="en-US" sz="3200" dirty="0" smtClean="0"/>
              <a:t> 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85720" y="642918"/>
            <a:ext cx="8686800" cy="614364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farmer wants to cross a river and take with him a wolf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goat, and  cabbage. </a:t>
            </a:r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boat that can fit himself plus either the wolf, </a:t>
            </a:r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goat, or the cabbage. </a:t>
            </a:r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wolf and the goat are alone on one shore, the wolf </a:t>
            </a:r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eat the goat. </a:t>
            </a:r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goat and the cabbage are alone on the shore, the </a:t>
            </a:r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goat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 eat the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abbage.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the farmer bring the wolf, the goat, and the </a:t>
            </a:r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cabbage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across the river?</a:t>
            </a:r>
          </a:p>
        </p:txBody>
      </p:sp>
    </p:spTree>
    <p:extLst>
      <p:ext uri="{BB962C8B-B14F-4D97-AF65-F5344CB8AC3E}">
        <p14:creationId xmlns="" xmlns:p14="http://schemas.microsoft.com/office/powerpoint/2010/main" val="153633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63" y="1119188"/>
            <a:ext cx="8982075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240" cy="1214446"/>
          </a:xfrm>
        </p:spPr>
        <p:txBody>
          <a:bodyPr>
            <a:normAutofit/>
          </a:bodyPr>
          <a:lstStyle/>
          <a:p>
            <a:pPr algn="ctr"/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Cabbage , Goat, Wolf - Farmer </a:t>
            </a:r>
            <a:r>
              <a:rPr lang="e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 (cont’d)</a:t>
            </a:r>
            <a:endParaRPr lang="en-IN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00034" y="1428736"/>
            <a:ext cx="8229600" cy="478634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Exhaustive search has to be performed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I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 all possible movement in boat</a:t>
            </a:r>
          </a:p>
          <a:p>
            <a:pPr>
              <a:lnSpc>
                <a:spcPct val="150000"/>
              </a:lnSpc>
            </a:pPr>
            <a:endParaRPr lang="en-IN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IN" sz="3600" dirty="0"/>
          </a:p>
        </p:txBody>
      </p:sp>
    </p:spTree>
    <p:extLst>
      <p:ext uri="{BB962C8B-B14F-4D97-AF65-F5344CB8AC3E}">
        <p14:creationId xmlns="" xmlns:p14="http://schemas.microsoft.com/office/powerpoint/2010/main" val="245326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4.bp.blogspot.com/-HzVCfEjokqg/UVqLVGFtsWI/AAAAAAAAAK8/pxdT7T7xCPQ/s1600/Drawing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42876"/>
            <a:ext cx="5929354" cy="6572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CASE STUDY - RRS</a:t>
            </a:r>
            <a:endParaRPr/>
          </a:p>
        </p:txBody>
      </p:sp>
      <p:sp>
        <p:nvSpPr>
          <p:cNvPr id="120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GB" sz="3200" dirty="0" smtClean="0"/>
              <a:t>Develop a function to calculate total fare for a ticket. There are ‘n’ passengers in the ticket and they are from a family of a railway employee. Discount is given for their travel based on the </a:t>
            </a:r>
            <a:r>
              <a:rPr lang="en-GB" sz="3200" dirty="0" err="1" smtClean="0"/>
              <a:t>cader</a:t>
            </a:r>
            <a:r>
              <a:rPr lang="en-GB" sz="3200" dirty="0" smtClean="0"/>
              <a:t> of the employee.</a:t>
            </a:r>
            <a:endParaRPr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992</Words>
  <Application>Microsoft Office PowerPoint</Application>
  <PresentationFormat>On-screen Show (4:3)</PresentationFormat>
  <Paragraphs>109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Office Theme</vt:lpstr>
      <vt:lpstr>Office Theme</vt:lpstr>
      <vt:lpstr>Office Theme</vt:lpstr>
      <vt:lpstr>Slide 1</vt:lpstr>
      <vt:lpstr>Problem solving by Exhaustive Approach</vt:lpstr>
      <vt:lpstr>Eight Queens Problem</vt:lpstr>
      <vt:lpstr>Factors of a given number</vt:lpstr>
      <vt:lpstr>Cabbage , Goat, Wolf - Farmer problem  </vt:lpstr>
      <vt:lpstr>Slide 6</vt:lpstr>
      <vt:lpstr>Cabbage , Goat, Wolf - Farmer problem (cont’d)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Sample Program 1</vt:lpstr>
      <vt:lpstr>Slide 17</vt:lpstr>
      <vt:lpstr>Slide 18</vt:lpstr>
      <vt:lpstr>Slide 19</vt:lpstr>
      <vt:lpstr>Slide 20</vt:lpstr>
      <vt:lpstr>Sample Program 3
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Friend Function Demo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Windows User</cp:lastModifiedBy>
  <cp:revision>68</cp:revision>
  <dcterms:modified xsi:type="dcterms:W3CDTF">2016-02-26T10:45:13Z</dcterms:modified>
</cp:coreProperties>
</file>