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8" r:id="rId3"/>
    <p:sldId id="299" r:id="rId4"/>
    <p:sldId id="300" r:id="rId5"/>
    <p:sldId id="260" r:id="rId6"/>
    <p:sldId id="261" r:id="rId7"/>
    <p:sldId id="262" r:id="rId8"/>
    <p:sldId id="263" r:id="rId9"/>
    <p:sldId id="264" r:id="rId10"/>
    <p:sldId id="265" r:id="rId11"/>
    <p:sldId id="315" r:id="rId12"/>
    <p:sldId id="316" r:id="rId13"/>
    <p:sldId id="314" r:id="rId14"/>
    <p:sldId id="291" r:id="rId15"/>
    <p:sldId id="292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307" r:id="rId25"/>
    <p:sldId id="317" r:id="rId26"/>
    <p:sldId id="318" r:id="rId27"/>
    <p:sldId id="319" r:id="rId28"/>
    <p:sldId id="320" r:id="rId29"/>
    <p:sldId id="321" r:id="rId30"/>
    <p:sldId id="322" r:id="rId31"/>
    <p:sldId id="32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790" autoAdjust="0"/>
  </p:normalViewPr>
  <p:slideViewPr>
    <p:cSldViewPr>
      <p:cViewPr>
        <p:scale>
          <a:sx n="60" d="100"/>
          <a:sy n="60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2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F5877-1F4C-44E8-B3CA-F4FFE5F48B50}" type="datetimeFigureOut">
              <a:rPr lang="en-IN" smtClean="0"/>
              <a:pPr/>
              <a:t>06-03-2016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C2C65-F390-4536-8D75-17E22830F6E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5095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Swinburne University of Technology                                                    </a:t>
            </a:r>
          </a:p>
          <a:p>
            <a:r>
              <a:rPr lang="en-AU"/>
              <a:t>Swinburne University of Technology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AU"/>
              <a:t>slide 7 - </a:t>
            </a:r>
            <a:fld id="{9751B006-C45B-40BC-A922-3E7D47A1A9EE}" type="slidenum">
              <a:rPr lang="en-AU"/>
              <a:pPr/>
              <a:t>20</a:t>
            </a:fld>
            <a:endParaRPr lang="en-AU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CD2-8E0B-456B-A6D2-817D55A664CA}" type="datetimeFigureOut">
              <a:rPr lang="en-IN" smtClean="0"/>
              <a:pPr/>
              <a:t>06-03-2016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993-E4D6-402D-8ACD-F28C64F6127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7560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CD2-8E0B-456B-A6D2-817D55A664CA}" type="datetimeFigureOut">
              <a:rPr lang="en-IN" smtClean="0"/>
              <a:pPr/>
              <a:t>06-03-2016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993-E4D6-402D-8ACD-F28C64F6127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2177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CD2-8E0B-456B-A6D2-817D55A664CA}" type="datetimeFigureOut">
              <a:rPr lang="en-IN" smtClean="0"/>
              <a:pPr/>
              <a:t>06-03-2016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993-E4D6-402D-8ACD-F28C64F6127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0741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8F95-F1B0-400F-8A73-0B3AD6D43E47}" type="datetime1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06A25-6E20-4F3F-BD08-951A658CA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64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CD2-8E0B-456B-A6D2-817D55A664CA}" type="datetimeFigureOut">
              <a:rPr lang="en-IN" smtClean="0"/>
              <a:pPr/>
              <a:t>06-03-2016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993-E4D6-402D-8ACD-F28C64F6127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1611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CD2-8E0B-456B-A6D2-817D55A664CA}" type="datetimeFigureOut">
              <a:rPr lang="en-IN" smtClean="0"/>
              <a:pPr/>
              <a:t>06-03-2016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993-E4D6-402D-8ACD-F28C64F6127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748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CD2-8E0B-456B-A6D2-817D55A664CA}" type="datetimeFigureOut">
              <a:rPr lang="en-IN" smtClean="0"/>
              <a:pPr/>
              <a:t>06-03-2016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993-E4D6-402D-8ACD-F28C64F6127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4036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CD2-8E0B-456B-A6D2-817D55A664CA}" type="datetimeFigureOut">
              <a:rPr lang="en-IN" smtClean="0"/>
              <a:pPr/>
              <a:t>06-03-2016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993-E4D6-402D-8ACD-F28C64F6127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0495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CD2-8E0B-456B-A6D2-817D55A664CA}" type="datetimeFigureOut">
              <a:rPr lang="en-IN" smtClean="0"/>
              <a:pPr/>
              <a:t>06-03-2016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993-E4D6-402D-8ACD-F28C64F6127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1133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CD2-8E0B-456B-A6D2-817D55A664CA}" type="datetimeFigureOut">
              <a:rPr lang="en-IN" smtClean="0"/>
              <a:pPr/>
              <a:t>06-03-2016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993-E4D6-402D-8ACD-F28C64F6127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1991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CD2-8E0B-456B-A6D2-817D55A664CA}" type="datetimeFigureOut">
              <a:rPr lang="en-IN" smtClean="0"/>
              <a:pPr/>
              <a:t>06-03-2016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993-E4D6-402D-8ACD-F28C64F6127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6610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3CD2-8E0B-456B-A6D2-817D55A664CA}" type="datetimeFigureOut">
              <a:rPr lang="en-IN" smtClean="0"/>
              <a:pPr/>
              <a:t>06-03-2016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5993-E4D6-402D-8ACD-F28C64F6127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500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43CD2-8E0B-456B-A6D2-817D55A664CA}" type="datetimeFigureOut">
              <a:rPr lang="en-IN" smtClean="0"/>
              <a:pPr/>
              <a:t>06-03-2016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75993-E4D6-402D-8ACD-F28C64F6127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2977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CSE1002 – Problem Solving with Object Oriented Programming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Operator Overloading</a:t>
            </a:r>
          </a:p>
        </p:txBody>
      </p:sp>
    </p:spTree>
    <p:extLst>
      <p:ext uri="{BB962C8B-B14F-4D97-AF65-F5344CB8AC3E}">
        <p14:creationId xmlns:p14="http://schemas.microsoft.com/office/powerpoint/2010/main" xmlns="" val="648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prstClr val="black"/>
                </a:solidFill>
              </a:rPr>
              <a:t>Fundamentals (cont’d)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0" indent="-255588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500" dirty="0">
                <a:solidFill>
                  <a:srgbClr val="000000"/>
                </a:solidFill>
                <a:latin typeface="Times New Roman" charset="0"/>
              </a:rPr>
              <a:t>Related operators, like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+</a:t>
            </a:r>
            <a:r>
              <a:rPr lang="en-US" sz="2500" dirty="0">
                <a:solidFill>
                  <a:srgbClr val="000000"/>
                </a:solidFill>
                <a:latin typeface="Times New Roman" charset="0"/>
              </a:rPr>
              <a:t> and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+=</a:t>
            </a:r>
            <a:r>
              <a:rPr lang="en-US" sz="2500" dirty="0">
                <a:solidFill>
                  <a:srgbClr val="000000"/>
                </a:solidFill>
                <a:latin typeface="Times New Roman" charset="0"/>
              </a:rPr>
              <a:t>, must be overloaded separately.</a:t>
            </a:r>
          </a:p>
          <a:p>
            <a:pPr marL="365125" lvl="0" indent="-255588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500" dirty="0">
                <a:solidFill>
                  <a:srgbClr val="000000"/>
                </a:solidFill>
                <a:latin typeface="Times New Roman" charset="0"/>
              </a:rPr>
              <a:t>When overloading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()</a:t>
            </a:r>
            <a:r>
              <a:rPr lang="en-US" sz="2500" dirty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[]</a:t>
            </a:r>
            <a:r>
              <a:rPr lang="en-US" sz="2500" dirty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-&gt;</a:t>
            </a:r>
            <a:r>
              <a:rPr lang="en-US" sz="2500" dirty="0">
                <a:solidFill>
                  <a:srgbClr val="000000"/>
                </a:solidFill>
                <a:latin typeface="Times New Roman" charset="0"/>
              </a:rPr>
              <a:t> or any of the assignment operators, the operator overloading function must be declared as a class member. </a:t>
            </a:r>
          </a:p>
          <a:p>
            <a:pPr marL="620713" lvl="1" indent="-228600" fontAlgn="base">
              <a:lnSpc>
                <a:spcPct val="8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100" dirty="0">
                <a:solidFill>
                  <a:srgbClr val="000000"/>
                </a:solidFill>
                <a:latin typeface="Times New Roman" charset="0"/>
              </a:rPr>
              <a:t>For all other </a:t>
            </a:r>
            <a:r>
              <a:rPr lang="en-US" sz="2100" dirty="0" err="1">
                <a:solidFill>
                  <a:srgbClr val="000000"/>
                </a:solidFill>
                <a:latin typeface="Times New Roman" charset="0"/>
              </a:rPr>
              <a:t>overloadable</a:t>
            </a:r>
            <a:r>
              <a:rPr lang="en-US" sz="2100" dirty="0">
                <a:solidFill>
                  <a:srgbClr val="000000"/>
                </a:solidFill>
                <a:latin typeface="Times New Roman" charset="0"/>
              </a:rPr>
              <a:t> operators, the operator overloading functions can be member functions or non-member functions.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875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Overloading Unary Operator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125" lvl="0" indent="-255588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A unary operator for a class can be overloaded as a non-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member function with no arguments or as a non-member function with one argument that must be an object (or a reference to an object) of the class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365125" lvl="0" indent="-255588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en-US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65125" lvl="0" indent="-255588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A unary operator such as </a:t>
            </a:r>
            <a:r>
              <a:rPr lang="en-US" sz="2500" dirty="0">
                <a:solidFill>
                  <a:srgbClr val="000000"/>
                </a:solidFill>
                <a:latin typeface="Lucida Console" pitchFamily="49" charset="0"/>
              </a:rPr>
              <a:t>!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may be overloaded as a non-member function with one parameter in two different ways—either with a parameter that’s an object (this requires a copy of the object, so the side effects of the function are </a:t>
            </a:r>
            <a:r>
              <a:rPr lang="en-US" sz="2500" i="1" dirty="0">
                <a:solidFill>
                  <a:srgbClr val="000000"/>
                </a:solidFill>
                <a:latin typeface="Times New Roman" pitchFamily="18" charset="0"/>
              </a:rPr>
              <a:t>not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 applied to the original object), or with a parameter that is a reference to an object (no copy of the original object is made, so all side effects of this function are applied to the original object).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087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Overloading Unary </a:t>
            </a:r>
            <a:r>
              <a:rPr lang="en-IN" dirty="0" smtClean="0"/>
              <a:t>Operator (cont’d)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prefix and postfix versions of the increment and decrement operators can all be overloaded.</a:t>
            </a:r>
          </a:p>
          <a:p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To overload the increment operator to allow both prefix and postfix increment usage, each overloaded operator function must have a distinct signature, so that the compiler will be able to determine which version of </a:t>
            </a:r>
            <a:r>
              <a:rPr lang="en-US" i="1" dirty="0">
                <a:solidFill>
                  <a:srgbClr val="000000"/>
                </a:solidFill>
                <a:latin typeface="Lucida Console" pitchFamily="49" charset="0"/>
              </a:rPr>
              <a:t>++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</a:rPr>
              <a:t> is intended.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prefix versions are overloaded exactly as any other prefix unary operator would be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same syntax is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with a dummy argument is used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to differentiate between the prefix and postfix decrement operator functions.</a:t>
            </a:r>
          </a:p>
          <a:p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485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Syntax for overloading unary operators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7"/>
            <a:ext cx="74888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25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Overloading Binary Operators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 binary operator can be overloaded as a non-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member function with one parameter or as a non-member function with two parameters (one of those parameters must be either a class object or a reference to a class object).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As a non-member function, binary operator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must take two arguments—one of which must be an object (or a reference to an object) of the class.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021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Syntax for overloading a binary operator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861" y="1700808"/>
            <a:ext cx="814659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50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42EA-4E4F-4C8B-A26E-9C4B0A8463CD}" type="slidenum">
              <a:rPr lang="en-AU"/>
              <a:pPr/>
              <a:t>16</a:t>
            </a:fld>
            <a:endParaRPr lang="en-AU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Operator Overloading </a:t>
            </a:r>
            <a:r>
              <a:rPr lang="en-US" sz="3200"/>
              <a:t>(cont)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68" y="1340768"/>
            <a:ext cx="7810072" cy="5257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Aft>
                <a:spcPct val="25000"/>
              </a:spcAft>
              <a:buFont typeface="Wingdings" pitchFamily="2" charset="2"/>
              <a:buNone/>
              <a:tabLst>
                <a:tab pos="461963" algn="l"/>
              </a:tabLst>
            </a:pPr>
            <a:r>
              <a:rPr lang="en-US" sz="3200" b="1" dirty="0">
                <a:solidFill>
                  <a:srgbClr val="008000"/>
                </a:solidFill>
              </a:rPr>
              <a:t>Example: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tabLst>
                <a:tab pos="461963" algn="l"/>
              </a:tabLst>
            </a:pPr>
            <a:r>
              <a:rPr lang="en-AU" sz="2000" dirty="0">
                <a:latin typeface="Book Antiqua" pitchFamily="18" charset="0"/>
              </a:rPr>
              <a:t>class Rational </a:t>
            </a:r>
            <a:br>
              <a:rPr lang="en-AU" sz="2000" dirty="0">
                <a:latin typeface="Book Antiqua" pitchFamily="18" charset="0"/>
              </a:rPr>
            </a:br>
            <a:r>
              <a:rPr lang="en-AU" sz="1800" dirty="0">
                <a:latin typeface="Book Antiqua" pitchFamily="18" charset="0"/>
              </a:rPr>
              <a:t>{</a:t>
            </a:r>
            <a:endParaRPr lang="en-AU" sz="2000" dirty="0">
              <a:latin typeface="Book Antiqua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461963" algn="l"/>
              </a:tabLst>
            </a:pP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   	friend </a:t>
            </a:r>
            <a:r>
              <a:rPr lang="en-AU" sz="2000" b="1" dirty="0" err="1">
                <a:solidFill>
                  <a:srgbClr val="8C4600"/>
                </a:solidFill>
                <a:latin typeface="Book Antiqua" pitchFamily="18" charset="0"/>
              </a:rPr>
              <a:t>istream</a:t>
            </a: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  &amp;operator &gt;&gt; (</a:t>
            </a:r>
            <a:r>
              <a:rPr lang="en-AU" sz="2000" b="1" dirty="0" err="1">
                <a:solidFill>
                  <a:srgbClr val="8C4600"/>
                </a:solidFill>
                <a:latin typeface="Book Antiqua" pitchFamily="18" charset="0"/>
              </a:rPr>
              <a:t>istream</a:t>
            </a: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 &amp; in, Rational &amp; r);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461963" algn="l"/>
              </a:tabLst>
            </a:pP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   	friend </a:t>
            </a:r>
            <a:r>
              <a:rPr lang="en-AU" sz="2000" b="1" dirty="0" err="1">
                <a:solidFill>
                  <a:srgbClr val="8C4600"/>
                </a:solidFill>
                <a:latin typeface="Book Antiqua" pitchFamily="18" charset="0"/>
              </a:rPr>
              <a:t>ostream</a:t>
            </a: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 &amp;operator &lt;&lt; (</a:t>
            </a:r>
            <a:r>
              <a:rPr lang="en-AU" sz="2000" b="1" dirty="0" err="1">
                <a:solidFill>
                  <a:srgbClr val="8C4600"/>
                </a:solidFill>
                <a:latin typeface="Book Antiqua" pitchFamily="18" charset="0"/>
              </a:rPr>
              <a:t>ostream</a:t>
            </a: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 &amp; out, </a:t>
            </a:r>
            <a:r>
              <a:rPr lang="en-AU" sz="2000" b="1" dirty="0" err="1">
                <a:solidFill>
                  <a:srgbClr val="8C4600"/>
                </a:solidFill>
                <a:latin typeface="Book Antiqua" pitchFamily="18" charset="0"/>
              </a:rPr>
              <a:t>const</a:t>
            </a: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 Rational &amp; r);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461963" algn="l"/>
              </a:tabLst>
            </a:pPr>
            <a:endParaRPr lang="en-AU" sz="600" dirty="0">
              <a:solidFill>
                <a:srgbClr val="8C4600"/>
              </a:solidFill>
              <a:latin typeface="Book Antiqua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461963" algn="l"/>
              </a:tabLst>
            </a:pPr>
            <a:r>
              <a:rPr lang="en-AU" sz="2000" dirty="0">
                <a:latin typeface="Book Antiqua" pitchFamily="18" charset="0"/>
              </a:rPr>
              <a:t>public: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461963" algn="l"/>
              </a:tabLst>
            </a:pPr>
            <a:r>
              <a:rPr lang="en-AU" sz="2000" dirty="0">
                <a:latin typeface="Book Antiqua" pitchFamily="18" charset="0"/>
              </a:rPr>
              <a:t>   	Rational(</a:t>
            </a:r>
            <a:r>
              <a:rPr lang="en-AU" sz="2000" dirty="0" err="1">
                <a:latin typeface="Book Antiqua" pitchFamily="18" charset="0"/>
              </a:rPr>
              <a:t>int</a:t>
            </a:r>
            <a:r>
              <a:rPr lang="en-AU" sz="2000" dirty="0">
                <a:latin typeface="Book Antiqua" pitchFamily="18" charset="0"/>
              </a:rPr>
              <a:t> = 0, </a:t>
            </a:r>
            <a:r>
              <a:rPr lang="en-AU" sz="2000" dirty="0" err="1">
                <a:latin typeface="Book Antiqua" pitchFamily="18" charset="0"/>
              </a:rPr>
              <a:t>int</a:t>
            </a:r>
            <a:r>
              <a:rPr lang="en-AU" sz="2000" dirty="0">
                <a:latin typeface="Book Antiqua" pitchFamily="18" charset="0"/>
              </a:rPr>
              <a:t> = 1);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461963" algn="l"/>
              </a:tabLst>
            </a:pP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	Rational operator + (</a:t>
            </a:r>
            <a:r>
              <a:rPr lang="en-AU" sz="2000" b="1" dirty="0" err="1">
                <a:solidFill>
                  <a:srgbClr val="8C4600"/>
                </a:solidFill>
                <a:latin typeface="Book Antiqua" pitchFamily="18" charset="0"/>
              </a:rPr>
              <a:t>const</a:t>
            </a: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 Rational &amp; r) </a:t>
            </a:r>
            <a:r>
              <a:rPr lang="en-AU" sz="2000" b="1" dirty="0" err="1">
                <a:solidFill>
                  <a:srgbClr val="8C4600"/>
                </a:solidFill>
                <a:latin typeface="Book Antiqua" pitchFamily="18" charset="0"/>
              </a:rPr>
              <a:t>const</a:t>
            </a: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461963" algn="l"/>
              </a:tabLst>
            </a:pP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   	Rational operator </a:t>
            </a:r>
            <a:r>
              <a:rPr lang="en-AU" sz="1000" b="1" dirty="0">
                <a:solidFill>
                  <a:srgbClr val="8C4600"/>
                </a:solidFill>
                <a:latin typeface="Book Antiqua" pitchFamily="18" charset="0"/>
              </a:rPr>
              <a:t> </a:t>
            </a: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-  (</a:t>
            </a:r>
            <a:r>
              <a:rPr lang="en-AU" sz="2000" b="1" dirty="0" err="1">
                <a:solidFill>
                  <a:srgbClr val="8C4600"/>
                </a:solidFill>
                <a:latin typeface="Book Antiqua" pitchFamily="18" charset="0"/>
              </a:rPr>
              <a:t>const</a:t>
            </a: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 Rational &amp; r) </a:t>
            </a:r>
            <a:r>
              <a:rPr lang="en-AU" sz="2000" b="1" dirty="0" err="1">
                <a:solidFill>
                  <a:srgbClr val="8C4600"/>
                </a:solidFill>
                <a:latin typeface="Book Antiqua" pitchFamily="18" charset="0"/>
              </a:rPr>
              <a:t>const</a:t>
            </a: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461963" algn="l"/>
              </a:tabLst>
            </a:pP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	Rational operator </a:t>
            </a:r>
            <a:r>
              <a:rPr lang="en-AU" sz="1000" b="1" dirty="0">
                <a:solidFill>
                  <a:srgbClr val="8C4600"/>
                </a:solidFill>
                <a:latin typeface="Book Antiqua" pitchFamily="18" charset="0"/>
              </a:rPr>
              <a:t> </a:t>
            </a: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-  ( ) </a:t>
            </a:r>
            <a:r>
              <a:rPr lang="en-AU" sz="2000" b="1" dirty="0" err="1">
                <a:solidFill>
                  <a:srgbClr val="8C4600"/>
                </a:solidFill>
                <a:latin typeface="Book Antiqua" pitchFamily="18" charset="0"/>
              </a:rPr>
              <a:t>const</a:t>
            </a: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; </a:t>
            </a:r>
            <a:r>
              <a:rPr lang="en-AU" sz="2000" dirty="0">
                <a:solidFill>
                  <a:srgbClr val="8C4600"/>
                </a:solidFill>
                <a:latin typeface="Book Antiqua" pitchFamily="18" charset="0"/>
              </a:rPr>
              <a:t>// unary minus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461963" algn="l"/>
              </a:tabLst>
            </a:pPr>
            <a:r>
              <a:rPr lang="en-AU" sz="2000" dirty="0">
                <a:latin typeface="Book Antiqua" pitchFamily="18" charset="0"/>
              </a:rPr>
              <a:t>	double </a:t>
            </a:r>
            <a:r>
              <a:rPr lang="en-AU" sz="2000" dirty="0" err="1">
                <a:latin typeface="Book Antiqua" pitchFamily="18" charset="0"/>
              </a:rPr>
              <a:t>doubleValue</a:t>
            </a:r>
            <a:r>
              <a:rPr lang="en-AU" sz="2000" dirty="0">
                <a:latin typeface="Book Antiqua" pitchFamily="18" charset="0"/>
              </a:rPr>
              <a:t>( ) </a:t>
            </a:r>
            <a:r>
              <a:rPr lang="en-AU" sz="2000" dirty="0" err="1">
                <a:latin typeface="Book Antiqua" pitchFamily="18" charset="0"/>
              </a:rPr>
              <a:t>const</a:t>
            </a:r>
            <a:r>
              <a:rPr lang="en-AU" sz="2000" dirty="0">
                <a:latin typeface="Book Antiqua" pitchFamily="18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461963" algn="l"/>
              </a:tabLst>
            </a:pPr>
            <a:endParaRPr lang="en-AU" sz="300" dirty="0">
              <a:latin typeface="Book Antiqua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461963" algn="l"/>
              </a:tabLst>
            </a:pPr>
            <a:r>
              <a:rPr lang="en-AU" sz="2000" dirty="0">
                <a:latin typeface="Book Antiqua" pitchFamily="18" charset="0"/>
              </a:rPr>
              <a:t>private: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461963" algn="l"/>
              </a:tabLst>
            </a:pPr>
            <a:r>
              <a:rPr lang="en-AU" sz="2000" dirty="0">
                <a:latin typeface="Book Antiqua" pitchFamily="18" charset="0"/>
              </a:rPr>
              <a:t> 	</a:t>
            </a:r>
            <a:r>
              <a:rPr lang="en-AU" sz="2000" dirty="0" err="1">
                <a:latin typeface="Book Antiqua" pitchFamily="18" charset="0"/>
              </a:rPr>
              <a:t>int</a:t>
            </a:r>
            <a:r>
              <a:rPr lang="en-AU" sz="2000" dirty="0">
                <a:latin typeface="Book Antiqua" pitchFamily="18" charset="0"/>
              </a:rPr>
              <a:t> numerator;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461963" algn="l"/>
              </a:tabLst>
            </a:pPr>
            <a:r>
              <a:rPr lang="en-AU" sz="2000" dirty="0">
                <a:latin typeface="Book Antiqua" pitchFamily="18" charset="0"/>
              </a:rPr>
              <a:t> 	</a:t>
            </a:r>
            <a:r>
              <a:rPr lang="en-AU" sz="2000" dirty="0" err="1">
                <a:latin typeface="Book Antiqua" pitchFamily="18" charset="0"/>
              </a:rPr>
              <a:t>int</a:t>
            </a:r>
            <a:r>
              <a:rPr lang="en-AU" sz="2000" dirty="0">
                <a:latin typeface="Book Antiqua" pitchFamily="18" charset="0"/>
              </a:rPr>
              <a:t> denominator;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461963" algn="l"/>
              </a:tabLst>
            </a:pPr>
            <a:r>
              <a:rPr lang="en-AU" sz="2000" dirty="0">
                <a:latin typeface="Book Antiqua" pitchFamily="18" charset="0"/>
              </a:rPr>
              <a:t>	void reduce( );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tabLst>
                <a:tab pos="461963" algn="l"/>
              </a:tabLst>
            </a:pPr>
            <a:r>
              <a:rPr lang="en-AU" sz="1800" dirty="0">
                <a:latin typeface="Book Antiqua" pitchFamily="18" charset="0"/>
              </a:rPr>
              <a:t>};</a:t>
            </a:r>
            <a:endParaRPr lang="en-AU" sz="2000" dirty="0">
              <a:latin typeface="Book Antiqua" pitchFamily="18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461963" algn="l"/>
              </a:tabLst>
            </a:pPr>
            <a:r>
              <a:rPr lang="en-AU" sz="2000" b="1" dirty="0">
                <a:solidFill>
                  <a:srgbClr val="993300"/>
                </a:solidFill>
                <a:latin typeface="Comic Sans MS" pitchFamily="66" charset="0"/>
              </a:rPr>
              <a:t>Note </a:t>
            </a:r>
            <a:r>
              <a:rPr lang="en-AU" sz="2000" dirty="0">
                <a:latin typeface="Comic Sans MS" pitchFamily="66" charset="0"/>
              </a:rPr>
              <a:t>the two types of operators.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84004" name="AutoShape 4"/>
          <p:cNvSpPr>
            <a:spLocks noChangeArrowheads="1"/>
          </p:cNvSpPr>
          <p:nvPr/>
        </p:nvSpPr>
        <p:spPr bwMode="auto">
          <a:xfrm>
            <a:off x="3623261" y="1508209"/>
            <a:ext cx="1812835" cy="408623"/>
          </a:xfrm>
          <a:prstGeom prst="wedgeRoundRectCallout">
            <a:avLst>
              <a:gd name="adj1" fmla="val -39968"/>
              <a:gd name="adj2" fmla="val 127866"/>
              <a:gd name="adj3" fmla="val 16667"/>
            </a:avLst>
          </a:prstGeom>
          <a:solidFill>
            <a:srgbClr val="FCF3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r>
              <a:rPr lang="en-US" b="1"/>
              <a:t>operator</a:t>
            </a:r>
            <a:r>
              <a:rPr lang="en-US"/>
              <a:t> keyword</a:t>
            </a:r>
          </a:p>
        </p:txBody>
      </p:sp>
      <p:sp>
        <p:nvSpPr>
          <p:cNvPr id="384006" name="AutoShape 6"/>
          <p:cNvSpPr>
            <a:spLocks noChangeArrowheads="1"/>
          </p:cNvSpPr>
          <p:nvPr/>
        </p:nvSpPr>
        <p:spPr bwMode="auto">
          <a:xfrm>
            <a:off x="2771800" y="2924944"/>
            <a:ext cx="2654663" cy="381000"/>
          </a:xfrm>
          <a:prstGeom prst="wedgeRoundRectCallout">
            <a:avLst>
              <a:gd name="adj1" fmla="val -84403"/>
              <a:gd name="adj2" fmla="val -75417"/>
              <a:gd name="adj3" fmla="val 16667"/>
            </a:avLst>
          </a:prstGeom>
          <a:solidFill>
            <a:srgbClr val="FCF3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 rIns="9144" anchor="ctr"/>
          <a:lstStyle/>
          <a:p>
            <a:r>
              <a:rPr lang="en-US"/>
              <a:t> Operators as friend functions</a:t>
            </a:r>
          </a:p>
        </p:txBody>
      </p:sp>
      <p:sp>
        <p:nvSpPr>
          <p:cNvPr id="384007" name="AutoShape 7"/>
          <p:cNvSpPr>
            <a:spLocks noChangeArrowheads="1"/>
          </p:cNvSpPr>
          <p:nvPr/>
        </p:nvSpPr>
        <p:spPr bwMode="auto">
          <a:xfrm>
            <a:off x="4644008" y="4604553"/>
            <a:ext cx="3093677" cy="408623"/>
          </a:xfrm>
          <a:prstGeom prst="wedgeRoundRectCallout">
            <a:avLst>
              <a:gd name="adj1" fmla="val -49065"/>
              <a:gd name="adj2" fmla="val -127866"/>
              <a:gd name="adj3" fmla="val 16667"/>
            </a:avLst>
          </a:prstGeom>
          <a:solidFill>
            <a:srgbClr val="FCF3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r>
              <a:rPr lang="en-US" dirty="0"/>
              <a:t>Operators as member functions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623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25F48-4EC8-47E4-8DF6-2AB705DD7A84}" type="slidenum">
              <a:rPr lang="en-AU"/>
              <a:pPr/>
              <a:t>17</a:t>
            </a:fld>
            <a:endParaRPr lang="en-AU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Overloading </a:t>
            </a:r>
            <a:r>
              <a:rPr lang="en-US" sz="3200" dirty="0"/>
              <a:t>(</a:t>
            </a:r>
            <a:r>
              <a:rPr lang="en-US" sz="3200" dirty="0" err="1"/>
              <a:t>cont</a:t>
            </a:r>
            <a:r>
              <a:rPr lang="en-US" sz="3200" dirty="0"/>
              <a:t>)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869" y="1484784"/>
            <a:ext cx="7594592" cy="48006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ct val="25000"/>
              </a:spcAft>
              <a:buFont typeface="Wingdings" pitchFamily="2" charset="2"/>
              <a:buNone/>
            </a:pPr>
            <a:r>
              <a:rPr lang="en-US" sz="3200" b="1" dirty="0">
                <a:solidFill>
                  <a:srgbClr val="008000"/>
                </a:solidFill>
              </a:rPr>
              <a:t>Operators as Friend Functions:</a:t>
            </a:r>
          </a:p>
          <a:p>
            <a:pPr marL="0" indent="0">
              <a:spcBef>
                <a:spcPct val="25000"/>
              </a:spcBef>
            </a:pPr>
            <a:r>
              <a:rPr lang="en-AU" sz="2400" dirty="0"/>
              <a:t>  An operator </a:t>
            </a:r>
            <a:r>
              <a:rPr lang="en-AU" sz="2400" u="sng" dirty="0"/>
              <a:t>must be</a:t>
            </a:r>
            <a:r>
              <a:rPr lang="en-AU" sz="2400" dirty="0"/>
              <a:t> a friend function if the left-most operand must be of a different class or a C++ intrinsic type.</a:t>
            </a:r>
          </a:p>
          <a:p>
            <a:pPr marL="0" indent="0">
              <a:buFont typeface="Wingdings" pitchFamily="2" charset="2"/>
              <a:buNone/>
            </a:pPr>
            <a:r>
              <a:rPr lang="en-AU" sz="3100" dirty="0"/>
              <a:t>     e.g.</a:t>
            </a:r>
            <a:br>
              <a:rPr lang="en-AU" sz="3100" dirty="0"/>
            </a:br>
            <a:r>
              <a:rPr lang="en-AU" sz="2000" dirty="0">
                <a:latin typeface="Book Antiqua" pitchFamily="18" charset="0"/>
              </a:rPr>
              <a:t>	</a:t>
            </a:r>
            <a:r>
              <a:rPr lang="en-AU" sz="2000" b="1" dirty="0">
                <a:latin typeface="Book Antiqua" pitchFamily="18" charset="0"/>
              </a:rPr>
              <a:t>Rational r;</a:t>
            </a:r>
            <a:br>
              <a:rPr lang="en-AU" sz="2000" b="1" dirty="0">
                <a:latin typeface="Book Antiqua" pitchFamily="18" charset="0"/>
              </a:rPr>
            </a:br>
            <a:r>
              <a:rPr lang="en-AU" sz="2000" b="1" dirty="0">
                <a:latin typeface="Book Antiqua" pitchFamily="18" charset="0"/>
              </a:rPr>
              <a:t>	</a:t>
            </a:r>
            <a:r>
              <a:rPr lang="en-AU" sz="2000" b="1" dirty="0" err="1">
                <a:latin typeface="Book Antiqua" pitchFamily="18" charset="0"/>
              </a:rPr>
              <a:t>cin</a:t>
            </a:r>
            <a:r>
              <a:rPr lang="en-AU" sz="2000" b="1" dirty="0">
                <a:latin typeface="Book Antiqua" pitchFamily="18" charset="0"/>
              </a:rPr>
              <a:t>  &gt;&gt;  r ;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AU" sz="600" b="1" dirty="0">
              <a:latin typeface="Book Antiqua" pitchFamily="18" charset="0"/>
            </a:endParaRPr>
          </a:p>
          <a:p>
            <a:pPr marL="0" indent="0"/>
            <a:r>
              <a:rPr lang="en-AU" dirty="0"/>
              <a:t>  An operator implemented as a friend function must explicitly have argument(s) of the object(s) class.</a:t>
            </a:r>
            <a:br>
              <a:rPr lang="en-AU" dirty="0"/>
            </a:br>
            <a:endParaRPr lang="en-AU" sz="1400" dirty="0"/>
          </a:p>
          <a:p>
            <a:pPr marL="0" indent="0">
              <a:buFont typeface="Wingdings" pitchFamily="2" charset="2"/>
              <a:buNone/>
            </a:pPr>
            <a:r>
              <a:rPr lang="en-US" sz="2200" b="1" dirty="0">
                <a:solidFill>
                  <a:srgbClr val="8C4600"/>
                </a:solidFill>
                <a:latin typeface="Book Antiqua" pitchFamily="18" charset="0"/>
              </a:rPr>
              <a:t>friend </a:t>
            </a:r>
            <a:r>
              <a:rPr lang="en-US" sz="2200" b="1" dirty="0" err="1">
                <a:solidFill>
                  <a:srgbClr val="8C4600"/>
                </a:solidFill>
                <a:latin typeface="Book Antiqua" pitchFamily="18" charset="0"/>
              </a:rPr>
              <a:t>istream</a:t>
            </a:r>
            <a:r>
              <a:rPr lang="en-US" sz="2200" b="1" dirty="0">
                <a:solidFill>
                  <a:srgbClr val="8C4600"/>
                </a:solidFill>
                <a:latin typeface="Book Antiqua" pitchFamily="18" charset="0"/>
              </a:rPr>
              <a:t> &amp; operator &gt;&gt; (</a:t>
            </a:r>
            <a:r>
              <a:rPr lang="en-US" sz="2200" b="1" dirty="0" err="1">
                <a:solidFill>
                  <a:srgbClr val="8C4600"/>
                </a:solidFill>
                <a:latin typeface="Book Antiqua" pitchFamily="18" charset="0"/>
              </a:rPr>
              <a:t>istream</a:t>
            </a:r>
            <a:r>
              <a:rPr lang="en-US" sz="2200" b="1" dirty="0">
                <a:solidFill>
                  <a:srgbClr val="8C4600"/>
                </a:solidFill>
                <a:latin typeface="Book Antiqua" pitchFamily="18" charset="0"/>
              </a:rPr>
              <a:t> &amp; in, Rational &amp; r);</a:t>
            </a:r>
            <a:endParaRPr lang="en-US" sz="2000" b="1" dirty="0">
              <a:solidFill>
                <a:srgbClr val="8C4600"/>
              </a:solidFill>
              <a:latin typeface="Book Antiqua" pitchFamily="18" charset="0"/>
            </a:endParaRPr>
          </a:p>
        </p:txBody>
      </p:sp>
      <p:sp>
        <p:nvSpPr>
          <p:cNvPr id="385028" name="AutoShape 4"/>
          <p:cNvSpPr>
            <a:spLocks noChangeArrowheads="1"/>
          </p:cNvSpPr>
          <p:nvPr/>
        </p:nvSpPr>
        <p:spPr bwMode="auto">
          <a:xfrm>
            <a:off x="3658772" y="3120352"/>
            <a:ext cx="3377329" cy="442674"/>
          </a:xfrm>
          <a:prstGeom prst="wedgeRoundRectCallout">
            <a:avLst>
              <a:gd name="adj1" fmla="val -69097"/>
              <a:gd name="adj2" fmla="val 122199"/>
              <a:gd name="adj3" fmla="val 16667"/>
            </a:avLst>
          </a:prstGeom>
          <a:solidFill>
            <a:srgbClr val="FCF3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r>
              <a:rPr lang="en-US"/>
              <a:t>calls:    </a:t>
            </a:r>
            <a:r>
              <a:rPr lang="en-US">
                <a:latin typeface="Book Antiqua" pitchFamily="18" charset="0"/>
              </a:rPr>
              <a:t>  </a:t>
            </a:r>
            <a:r>
              <a:rPr lang="en-US" sz="2000" b="1">
                <a:latin typeface="Book Antiqua" pitchFamily="18" charset="0"/>
              </a:rPr>
              <a:t>operator &gt;&gt; ( cin, r )</a:t>
            </a:r>
          </a:p>
        </p:txBody>
      </p:sp>
    </p:spTree>
    <p:extLst>
      <p:ext uri="{BB962C8B-B14F-4D97-AF65-F5344CB8AC3E}">
        <p14:creationId xmlns:p14="http://schemas.microsoft.com/office/powerpoint/2010/main" xmlns="" val="6167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1B8F-2CB9-4E88-85A2-A5A999BBF252}" type="slidenum">
              <a:rPr lang="en-AU"/>
              <a:pPr/>
              <a:t>18</a:t>
            </a:fld>
            <a:endParaRPr lang="en-AU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Operator Overloading </a:t>
            </a:r>
            <a:r>
              <a:rPr lang="en-US" sz="3200"/>
              <a:t>(cont)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869" y="1436712"/>
            <a:ext cx="7594592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spcAft>
                <a:spcPct val="25000"/>
              </a:spcAft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3200" b="1" dirty="0">
                <a:solidFill>
                  <a:srgbClr val="008000"/>
                </a:solidFill>
              </a:rPr>
              <a:t>Implementing Friend Operators :</a:t>
            </a:r>
          </a:p>
          <a:p>
            <a:pPr marL="0" indent="0">
              <a:spcBef>
                <a:spcPct val="300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000" i="1" dirty="0">
                <a:latin typeface="Book Antiqua" pitchFamily="18" charset="0"/>
              </a:rPr>
              <a:t>// Friend operator &gt;&gt;. Takes in a Rational in "numerator/denominator" format.</a:t>
            </a:r>
            <a:br>
              <a:rPr lang="en-US" sz="2000" i="1" dirty="0">
                <a:latin typeface="Book Antiqua" pitchFamily="18" charset="0"/>
              </a:rPr>
            </a:br>
            <a:r>
              <a:rPr lang="en-US" sz="2200" dirty="0" err="1">
                <a:latin typeface="Book Antiqua" pitchFamily="18" charset="0"/>
              </a:rPr>
              <a:t>istream</a:t>
            </a:r>
            <a:r>
              <a:rPr lang="en-US" sz="2200" dirty="0">
                <a:latin typeface="Book Antiqua" pitchFamily="18" charset="0"/>
              </a:rPr>
              <a:t> &amp; operator &gt;&gt; (</a:t>
            </a:r>
            <a:r>
              <a:rPr lang="en-US" sz="2200" dirty="0" err="1">
                <a:latin typeface="Book Antiqua" pitchFamily="18" charset="0"/>
              </a:rPr>
              <a:t>istream</a:t>
            </a:r>
            <a:r>
              <a:rPr lang="en-US" sz="2200" dirty="0">
                <a:latin typeface="Book Antiqua" pitchFamily="18" charset="0"/>
              </a:rPr>
              <a:t> &amp; in, Rational &amp; r)</a:t>
            </a:r>
            <a:br>
              <a:rPr lang="en-US" sz="2200" dirty="0">
                <a:latin typeface="Book Antiqua" pitchFamily="18" charset="0"/>
              </a:rPr>
            </a:br>
            <a:r>
              <a:rPr lang="en-US" sz="2000" dirty="0">
                <a:latin typeface="Book Antiqua" pitchFamily="18" charset="0"/>
              </a:rPr>
              <a:t>{</a:t>
            </a:r>
            <a:br>
              <a:rPr lang="en-US" sz="2000" dirty="0">
                <a:latin typeface="Book Antiqua" pitchFamily="18" charset="0"/>
              </a:rPr>
            </a:br>
            <a:r>
              <a:rPr lang="en-US" sz="2200" dirty="0">
                <a:latin typeface="Book Antiqua" pitchFamily="18" charset="0"/>
              </a:rPr>
              <a:t>	in &gt;&gt; </a:t>
            </a:r>
            <a:r>
              <a:rPr lang="en-US" sz="2200" dirty="0" err="1">
                <a:latin typeface="Book Antiqua" pitchFamily="18" charset="0"/>
              </a:rPr>
              <a:t>r.numerator</a:t>
            </a:r>
            <a:r>
              <a:rPr lang="en-US" sz="2200" dirty="0">
                <a:latin typeface="Book Antiqua" pitchFamily="18" charset="0"/>
              </a:rPr>
              <a:t>;</a:t>
            </a:r>
          </a:p>
          <a:p>
            <a:pPr marL="0" indent="0">
              <a:spcBef>
                <a:spcPct val="300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200" dirty="0">
                <a:latin typeface="Book Antiqua" pitchFamily="18" charset="0"/>
              </a:rPr>
              <a:t>	</a:t>
            </a:r>
            <a:r>
              <a:rPr lang="en-US" sz="2200" dirty="0" err="1">
                <a:latin typeface="Book Antiqua" pitchFamily="18" charset="0"/>
              </a:rPr>
              <a:t>in.ignore</a:t>
            </a:r>
            <a:r>
              <a:rPr lang="en-US" sz="2200" dirty="0">
                <a:latin typeface="Book Antiqua" pitchFamily="18" charset="0"/>
              </a:rPr>
              <a:t>(10, '/');     </a:t>
            </a:r>
            <a:r>
              <a:rPr lang="en-US" sz="2000" i="1" dirty="0">
                <a:latin typeface="Book Antiqua" pitchFamily="18" charset="0"/>
              </a:rPr>
              <a:t>// skip up to and including '/'</a:t>
            </a:r>
          </a:p>
          <a:p>
            <a:pPr marL="0" indent="0">
              <a:spcBef>
                <a:spcPct val="300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200" dirty="0">
                <a:latin typeface="Book Antiqua" pitchFamily="18" charset="0"/>
              </a:rPr>
              <a:t> 	in &gt;&gt; </a:t>
            </a:r>
            <a:r>
              <a:rPr lang="en-US" sz="2200" dirty="0" err="1">
                <a:latin typeface="Book Antiqua" pitchFamily="18" charset="0"/>
              </a:rPr>
              <a:t>r.denominator</a:t>
            </a:r>
            <a:r>
              <a:rPr lang="en-US" sz="2200" dirty="0">
                <a:latin typeface="Book Antiqua" pitchFamily="18" charset="0"/>
              </a:rPr>
              <a:t>;</a:t>
            </a:r>
          </a:p>
          <a:p>
            <a:pPr marL="0" indent="0">
              <a:spcBef>
                <a:spcPct val="300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200" dirty="0">
                <a:latin typeface="Book Antiqua" pitchFamily="18" charset="0"/>
              </a:rPr>
              <a:t>	</a:t>
            </a:r>
            <a:r>
              <a:rPr lang="en-US" sz="2200" dirty="0" err="1">
                <a:latin typeface="Book Antiqua" pitchFamily="18" charset="0"/>
              </a:rPr>
              <a:t>r.reduce</a:t>
            </a:r>
            <a:r>
              <a:rPr lang="en-US" sz="2200" dirty="0">
                <a:latin typeface="Book Antiqua" pitchFamily="18" charset="0"/>
              </a:rPr>
              <a:t>();</a:t>
            </a:r>
          </a:p>
          <a:p>
            <a:pPr marL="0" indent="0">
              <a:spcBef>
                <a:spcPct val="300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endParaRPr lang="en-US" sz="2400" dirty="0">
              <a:latin typeface="Book Antiqua" pitchFamily="18" charset="0"/>
            </a:endParaRPr>
          </a:p>
          <a:p>
            <a:pPr marL="0" indent="0">
              <a:spcBef>
                <a:spcPct val="10000"/>
              </a:spcBef>
              <a:spcAft>
                <a:spcPct val="20000"/>
              </a:spcAft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dirty="0"/>
              <a:t>	</a:t>
            </a:r>
            <a:r>
              <a:rPr lang="en-US" sz="2200" dirty="0">
                <a:latin typeface="Book Antiqua" pitchFamily="18" charset="0"/>
              </a:rPr>
              <a:t>return  </a:t>
            </a:r>
            <a:r>
              <a:rPr lang="en-US" sz="2200" dirty="0" err="1">
                <a:latin typeface="Book Antiqua" pitchFamily="18" charset="0"/>
              </a:rPr>
              <a:t>in.ignore</a:t>
            </a:r>
            <a:r>
              <a:rPr lang="en-US" sz="2200" dirty="0">
                <a:latin typeface="Book Antiqua" pitchFamily="18" charset="0"/>
              </a:rPr>
              <a:t>(1024, '\n'); </a:t>
            </a:r>
            <a:r>
              <a:rPr lang="en-US" sz="2000" i="1" dirty="0">
                <a:latin typeface="Book Antiqua" pitchFamily="18" charset="0"/>
              </a:rPr>
              <a:t>// clean 'in' to \n, and return it</a:t>
            </a:r>
            <a:br>
              <a:rPr lang="en-US" sz="2000" i="1" dirty="0">
                <a:latin typeface="Book Antiqua" pitchFamily="18" charset="0"/>
              </a:rPr>
            </a:br>
            <a:r>
              <a:rPr lang="en-US" sz="2000" dirty="0">
                <a:latin typeface="Book Antiqua" pitchFamily="18" charset="0"/>
              </a:rPr>
              <a:t>}</a:t>
            </a:r>
            <a:br>
              <a:rPr lang="en-US" sz="2000" dirty="0">
                <a:latin typeface="Book Antiqua" pitchFamily="18" charset="0"/>
              </a:rPr>
            </a:br>
            <a:r>
              <a:rPr lang="en-US" sz="800" dirty="0">
                <a:latin typeface="Book Antiqua" pitchFamily="18" charset="0"/>
              </a:rPr>
              <a:t/>
            </a:r>
            <a:br>
              <a:rPr lang="en-US" sz="800" dirty="0">
                <a:latin typeface="Book Antiqua" pitchFamily="18" charset="0"/>
              </a:rPr>
            </a:br>
            <a:r>
              <a:rPr lang="en-AU" sz="2000" b="1" dirty="0">
                <a:solidFill>
                  <a:srgbClr val="993300"/>
                </a:solidFill>
                <a:latin typeface="Comic Sans MS" pitchFamily="66" charset="0"/>
              </a:rPr>
              <a:t>Note:	-	</a:t>
            </a:r>
            <a:r>
              <a:rPr lang="en-AU" sz="2000" dirty="0">
                <a:latin typeface="Comic Sans MS" pitchFamily="66" charset="0"/>
              </a:rPr>
              <a:t>The stream operators </a:t>
            </a:r>
            <a:r>
              <a:rPr lang="en-AU" sz="2000" dirty="0">
                <a:latin typeface="Book Antiqua" pitchFamily="18" charset="0"/>
              </a:rPr>
              <a:t>&lt;&lt;</a:t>
            </a:r>
            <a:r>
              <a:rPr lang="en-AU" sz="2000" dirty="0">
                <a:latin typeface="Comic Sans MS" pitchFamily="66" charset="0"/>
              </a:rPr>
              <a:t> and </a:t>
            </a:r>
            <a:r>
              <a:rPr lang="en-AU" sz="2000" dirty="0">
                <a:latin typeface="Book Antiqua" pitchFamily="18" charset="0"/>
              </a:rPr>
              <a:t>&gt;&gt;</a:t>
            </a:r>
            <a:r>
              <a:rPr lang="en-AU" sz="2000" dirty="0">
                <a:latin typeface="Comic Sans MS" pitchFamily="66" charset="0"/>
              </a:rPr>
              <a:t> must return the stream.</a:t>
            </a:r>
          </a:p>
          <a:p>
            <a:pPr marL="0" indent="0">
              <a:spcBef>
                <a:spcPct val="300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AU" sz="2000" b="1" dirty="0">
                <a:solidFill>
                  <a:srgbClr val="993300"/>
                </a:solidFill>
                <a:latin typeface="Comic Sans MS" pitchFamily="66" charset="0"/>
              </a:rPr>
              <a:t>		-	</a:t>
            </a:r>
            <a:r>
              <a:rPr lang="en-AU" sz="2000" dirty="0">
                <a:latin typeface="Comic Sans MS" pitchFamily="66" charset="0"/>
              </a:rPr>
              <a:t>Operators should be implemented as "friends" </a:t>
            </a:r>
            <a:r>
              <a:rPr lang="en-AU" sz="2000" u="sng" dirty="0">
                <a:latin typeface="Comic Sans MS" pitchFamily="66" charset="0"/>
              </a:rPr>
              <a:t>only when 			necessary</a:t>
            </a:r>
            <a:r>
              <a:rPr lang="en-AU" sz="2000" dirty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87077" name="AutoShape 5"/>
          <p:cNvSpPr>
            <a:spLocks noChangeArrowheads="1"/>
          </p:cNvSpPr>
          <p:nvPr/>
        </p:nvSpPr>
        <p:spPr bwMode="auto">
          <a:xfrm>
            <a:off x="4010578" y="3468688"/>
            <a:ext cx="4573466" cy="950912"/>
          </a:xfrm>
          <a:prstGeom prst="wedgeRoundRectCallout">
            <a:avLst>
              <a:gd name="adj1" fmla="val -53236"/>
              <a:gd name="adj2" fmla="val -62185"/>
              <a:gd name="adj3" fmla="val 16667"/>
            </a:avLst>
          </a:prstGeom>
          <a:solidFill>
            <a:srgbClr val="FCF3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 rIns="9144" anchor="ctr"/>
          <a:lstStyle/>
          <a:p>
            <a:pPr algn="l"/>
            <a:r>
              <a:rPr lang="en-US"/>
              <a:t>As a friend , operator &gt;&gt; can access private data </a:t>
            </a:r>
            <a:br>
              <a:rPr lang="en-US"/>
            </a:br>
            <a:r>
              <a:rPr lang="en-US"/>
              <a:t>and function members of  Rational objects </a:t>
            </a:r>
            <a:br>
              <a:rPr lang="en-US"/>
            </a:br>
            <a:r>
              <a:rPr lang="en-US"/>
              <a:t>(e.g. 'r.denominator').</a:t>
            </a:r>
          </a:p>
        </p:txBody>
      </p:sp>
    </p:spTree>
    <p:extLst>
      <p:ext uri="{BB962C8B-B14F-4D97-AF65-F5344CB8AC3E}">
        <p14:creationId xmlns:p14="http://schemas.microsoft.com/office/powerpoint/2010/main" xmlns="" val="3141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39C20-993B-4BC1-851B-85659803D296}" type="slidenum">
              <a:rPr lang="en-AU"/>
              <a:pPr/>
              <a:t>19</a:t>
            </a:fld>
            <a:endParaRPr lang="en-AU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Operator Overloading </a:t>
            </a:r>
            <a:r>
              <a:rPr lang="en-US" sz="3200"/>
              <a:t>(cont)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469" y="1512912"/>
            <a:ext cx="7745575" cy="47244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ct val="25000"/>
              </a:spcAft>
              <a:buFont typeface="Wingdings" pitchFamily="2" charset="2"/>
              <a:buNone/>
            </a:pPr>
            <a:r>
              <a:rPr lang="en-US" sz="3200" b="1" dirty="0">
                <a:solidFill>
                  <a:srgbClr val="008000"/>
                </a:solidFill>
              </a:rPr>
              <a:t>Operators as Member Functions:</a:t>
            </a:r>
          </a:p>
          <a:p>
            <a:pPr marL="0" indent="0">
              <a:lnSpc>
                <a:spcPct val="90000"/>
              </a:lnSpc>
              <a:spcBef>
                <a:spcPct val="25000"/>
              </a:spcBef>
            </a:pPr>
            <a:r>
              <a:rPr lang="en-AU" sz="2400" dirty="0"/>
              <a:t>  </a:t>
            </a:r>
            <a:r>
              <a:rPr lang="en-AU" sz="2200" dirty="0"/>
              <a:t>When an operator is a class member, it implicitly uses the </a:t>
            </a:r>
            <a:r>
              <a:rPr lang="en-AU" sz="2200" b="1" dirty="0"/>
              <a:t>this</a:t>
            </a:r>
            <a:r>
              <a:rPr lang="en-AU" sz="2200" dirty="0"/>
              <a:t> pointer as one of its arguments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AU" sz="2200" dirty="0"/>
              <a:t>     e.g.</a:t>
            </a:r>
            <a:br>
              <a:rPr lang="en-AU" sz="2200" dirty="0"/>
            </a:br>
            <a:r>
              <a:rPr lang="en-AU" sz="2000" dirty="0">
                <a:latin typeface="Book Antiqua" pitchFamily="18" charset="0"/>
              </a:rPr>
              <a:t>	</a:t>
            </a:r>
            <a:r>
              <a:rPr lang="en-AU" sz="2000" b="1" dirty="0">
                <a:latin typeface="Book Antiqua" pitchFamily="18" charset="0"/>
              </a:rPr>
              <a:t>Rational r1( 2, 3 ), r2( 2, 5), r3;</a:t>
            </a:r>
            <a:br>
              <a:rPr lang="en-AU" sz="2000" b="1" dirty="0">
                <a:latin typeface="Book Antiqua" pitchFamily="18" charset="0"/>
              </a:rPr>
            </a:br>
            <a:r>
              <a:rPr lang="en-AU" sz="2000" b="1" dirty="0">
                <a:latin typeface="Book Antiqua" pitchFamily="18" charset="0"/>
              </a:rPr>
              <a:t>	r3 = r1 + r2;</a:t>
            </a:r>
          </a:p>
          <a:p>
            <a:pPr marL="0" indent="0">
              <a:lnSpc>
                <a:spcPct val="90000"/>
              </a:lnSpc>
            </a:pPr>
            <a:r>
              <a:rPr lang="en-AU" sz="2200" dirty="0"/>
              <a:t> The left-most operand must be a class object or a reference to a class object of the operator’s class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Rational operator + (  </a:t>
            </a:r>
            <a:r>
              <a:rPr lang="en-AU" sz="2000" b="1" dirty="0" err="1">
                <a:solidFill>
                  <a:srgbClr val="8C4600"/>
                </a:solidFill>
                <a:latin typeface="Book Antiqua" pitchFamily="18" charset="0"/>
              </a:rPr>
              <a:t>const</a:t>
            </a: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 Rational &amp; r ) </a:t>
            </a:r>
            <a:r>
              <a:rPr lang="en-AU" sz="2000" b="1" dirty="0" err="1">
                <a:solidFill>
                  <a:srgbClr val="8C4600"/>
                </a:solidFill>
                <a:latin typeface="Book Antiqua" pitchFamily="18" charset="0"/>
              </a:rPr>
              <a:t>const</a:t>
            </a:r>
            <a:r>
              <a:rPr lang="en-AU" sz="2000" b="1" dirty="0">
                <a:solidFill>
                  <a:srgbClr val="8C4600"/>
                </a:solidFill>
                <a:latin typeface="Book Antiqua" pitchFamily="18" charset="0"/>
              </a:rPr>
              <a:t>;</a:t>
            </a:r>
            <a:endParaRPr lang="en-US" sz="3200" b="1" dirty="0">
              <a:solidFill>
                <a:srgbClr val="008000"/>
              </a:solidFill>
            </a:endParaRPr>
          </a:p>
          <a:p>
            <a:pPr marL="0" indent="0"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AU" sz="2000" b="1" dirty="0" smtClean="0">
              <a:solidFill>
                <a:srgbClr val="993300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AU" sz="2000" b="1" dirty="0" smtClean="0">
                <a:solidFill>
                  <a:srgbClr val="993300"/>
                </a:solidFill>
                <a:latin typeface="Comic Sans MS" pitchFamily="66" charset="0"/>
              </a:rPr>
              <a:t>Note</a:t>
            </a:r>
            <a:r>
              <a:rPr lang="en-AU" sz="2000" b="1" dirty="0">
                <a:solidFill>
                  <a:srgbClr val="993300"/>
                </a:solidFill>
                <a:latin typeface="Comic Sans MS" pitchFamily="66" charset="0"/>
              </a:rPr>
              <a:t>: </a:t>
            </a:r>
            <a:r>
              <a:rPr lang="en-AU" sz="2000" dirty="0">
                <a:latin typeface="Comic Sans MS" pitchFamily="66" charset="0"/>
              </a:rPr>
              <a:t>Operators [], (), -&gt; and = must be class members (i.e. cannot be overloaded as friend functions).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86052" name="AutoShape 4"/>
          <p:cNvSpPr>
            <a:spLocks noChangeArrowheads="1"/>
          </p:cNvSpPr>
          <p:nvPr/>
        </p:nvSpPr>
        <p:spPr bwMode="auto">
          <a:xfrm>
            <a:off x="4956116" y="2982914"/>
            <a:ext cx="3885106" cy="442674"/>
          </a:xfrm>
          <a:prstGeom prst="wedgeRoundRectCallout">
            <a:avLst>
              <a:gd name="adj1" fmla="val -69731"/>
              <a:gd name="adj2" fmla="val 89417"/>
              <a:gd name="adj3" fmla="val 16667"/>
            </a:avLst>
          </a:prstGeom>
          <a:solidFill>
            <a:srgbClr val="FCF3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 anchor="ctr">
            <a:spAutoFit/>
          </a:bodyPr>
          <a:lstStyle/>
          <a:p>
            <a:r>
              <a:rPr lang="en-US"/>
              <a:t>calls:  </a:t>
            </a:r>
            <a:r>
              <a:rPr lang="en-US">
                <a:latin typeface="Book Antiqua" pitchFamily="18" charset="0"/>
              </a:rPr>
              <a:t>  </a:t>
            </a:r>
            <a:r>
              <a:rPr lang="en-US" sz="2000" b="1">
                <a:latin typeface="Book Antiqua" pitchFamily="18" charset="0"/>
              </a:rPr>
              <a:t>r1.operator + (</a:t>
            </a:r>
            <a:r>
              <a:rPr lang="en-US" sz="1000" b="1">
                <a:latin typeface="Book Antiqua" pitchFamily="18" charset="0"/>
              </a:rPr>
              <a:t> </a:t>
            </a:r>
            <a:r>
              <a:rPr lang="en-US" sz="2000" b="1">
                <a:solidFill>
                  <a:srgbClr val="8C4600"/>
                </a:solidFill>
                <a:latin typeface="Book Antiqua" pitchFamily="18" charset="0"/>
              </a:rPr>
              <a:t>this,</a:t>
            </a:r>
            <a:r>
              <a:rPr lang="en-US" sz="2000" b="1">
                <a:latin typeface="Book Antiqua" pitchFamily="18" charset="0"/>
              </a:rPr>
              <a:t> r2</a:t>
            </a:r>
            <a:r>
              <a:rPr lang="en-US" sz="1000" b="1">
                <a:latin typeface="Book Antiqua" pitchFamily="18" charset="0"/>
              </a:rPr>
              <a:t> </a:t>
            </a:r>
            <a:r>
              <a:rPr lang="en-US" sz="2000" b="1">
                <a:latin typeface="Book Antiqua" pitchFamily="18" charset="0"/>
              </a:rPr>
              <a:t>)</a:t>
            </a:r>
            <a:endParaRPr lang="en-US"/>
          </a:p>
        </p:txBody>
      </p:sp>
      <p:sp>
        <p:nvSpPr>
          <p:cNvPr id="386053" name="AutoShape 5"/>
          <p:cNvSpPr>
            <a:spLocks noChangeArrowheads="1"/>
          </p:cNvSpPr>
          <p:nvPr/>
        </p:nvSpPr>
        <p:spPr bwMode="auto">
          <a:xfrm>
            <a:off x="2767693" y="4972659"/>
            <a:ext cx="6428426" cy="442674"/>
          </a:xfrm>
          <a:prstGeom prst="wedgeRoundRectCallout">
            <a:avLst>
              <a:gd name="adj1" fmla="val -37537"/>
              <a:gd name="adj2" fmla="val -79926"/>
              <a:gd name="adj3" fmla="val 16667"/>
            </a:avLst>
          </a:prstGeom>
          <a:solidFill>
            <a:srgbClr val="FCF3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r>
              <a:rPr lang="en-US" sz="2000"/>
              <a:t>The left-most operand is the </a:t>
            </a:r>
            <a:r>
              <a:rPr lang="en-US" sz="2000" u="sng"/>
              <a:t>implicit</a:t>
            </a:r>
            <a:r>
              <a:rPr lang="en-US" sz="2000"/>
              <a:t> "</a:t>
            </a:r>
            <a:r>
              <a:rPr lang="en-US" sz="2000" b="1"/>
              <a:t>this</a:t>
            </a:r>
            <a:r>
              <a:rPr lang="en-US" sz="2000"/>
              <a:t>" pointer argument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3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Number </a:t>
            </a:r>
            <a:r>
              <a:rPr lang="en-IN" b="1" dirty="0"/>
              <a:t>of </a:t>
            </a:r>
            <a:r>
              <a:rPr lang="en-IN" b="1" dirty="0" smtClean="0"/>
              <a:t>class rooms Required Problem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An education centre runs several batches for various courses in a day. Due to the limited amount of resources, they want to finalize the minimum number of class rooms needed to run the classes so that no batch of students wait. </a:t>
            </a:r>
          </a:p>
          <a:p>
            <a:r>
              <a:rPr lang="en-IN" dirty="0" smtClean="0"/>
              <a:t>Given the start time and end time of all batches, design a system that finds </a:t>
            </a:r>
            <a:r>
              <a:rPr lang="en-IN" dirty="0"/>
              <a:t>the minimum number of </a:t>
            </a:r>
            <a:r>
              <a:rPr lang="en-IN" dirty="0" smtClean="0"/>
              <a:t>class rooms required </a:t>
            </a:r>
            <a:r>
              <a:rPr lang="en-IN" dirty="0"/>
              <a:t>for the </a:t>
            </a:r>
            <a:r>
              <a:rPr lang="en-IN" dirty="0" smtClean="0"/>
              <a:t>education centre. Your system should overload the appropriate operators (wherever if possible).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170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25CE4-104A-46CC-9120-94F2F8D04FA9}" type="slidenum">
              <a:rPr lang="en-AU"/>
              <a:pPr/>
              <a:t>20</a:t>
            </a:fld>
            <a:endParaRPr lang="en-AU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Overloading </a:t>
            </a:r>
            <a:r>
              <a:rPr lang="en-US" sz="3200" dirty="0"/>
              <a:t>(</a:t>
            </a:r>
            <a:r>
              <a:rPr lang="en-US" sz="3200" dirty="0" err="1"/>
              <a:t>cont</a:t>
            </a:r>
            <a:r>
              <a:rPr lang="en-US" sz="3200" dirty="0"/>
              <a:t>)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869" y="1364704"/>
            <a:ext cx="7594592" cy="48006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spcAft>
                <a:spcPct val="25000"/>
              </a:spcAft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3200" b="1" dirty="0">
                <a:solidFill>
                  <a:srgbClr val="008000"/>
                </a:solidFill>
              </a:rPr>
              <a:t>Implementing Member Function Operators :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600" i="1" dirty="0">
                <a:latin typeface="Book Antiqua" pitchFamily="18" charset="0"/>
              </a:rPr>
              <a:t/>
            </a:r>
            <a:br>
              <a:rPr lang="en-US" sz="600" i="1" dirty="0">
                <a:latin typeface="Book Antiqua" pitchFamily="18" charset="0"/>
              </a:rPr>
            </a:br>
            <a:endParaRPr lang="en-US" sz="600" i="1" dirty="0">
              <a:latin typeface="Book Antiqua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endParaRPr lang="en-US" sz="600" i="1" dirty="0">
              <a:latin typeface="Book Antiqua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endParaRPr lang="en-US" sz="600" i="1" dirty="0">
              <a:latin typeface="Book Antiqua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endParaRPr lang="en-US" sz="600" i="1" dirty="0">
              <a:latin typeface="Book Antiqua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endParaRPr lang="en-US" sz="600" i="1" dirty="0">
              <a:latin typeface="Book Antiqua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endParaRPr lang="en-US" sz="600" i="1" dirty="0">
              <a:latin typeface="Book Antiqua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endParaRPr lang="en-US" sz="600" i="1" dirty="0">
              <a:latin typeface="Book Antiqua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000" i="1" dirty="0">
                <a:latin typeface="Book Antiqua" pitchFamily="18" charset="0"/>
              </a:rPr>
              <a:t>// Member + operator</a:t>
            </a:r>
            <a:br>
              <a:rPr lang="en-US" sz="2000" i="1" dirty="0">
                <a:latin typeface="Book Antiqua" pitchFamily="18" charset="0"/>
              </a:rPr>
            </a:br>
            <a:r>
              <a:rPr lang="en-US" sz="2200" dirty="0">
                <a:latin typeface="Book Antiqua" pitchFamily="18" charset="0"/>
              </a:rPr>
              <a:t>Rational Rational::operator + (</a:t>
            </a:r>
            <a:r>
              <a:rPr lang="en-US" sz="2200" dirty="0" err="1">
                <a:latin typeface="Book Antiqua" pitchFamily="18" charset="0"/>
              </a:rPr>
              <a:t>const</a:t>
            </a:r>
            <a:r>
              <a:rPr lang="en-US" sz="2200" dirty="0">
                <a:latin typeface="Book Antiqua" pitchFamily="18" charset="0"/>
              </a:rPr>
              <a:t> Rational &amp; other) </a:t>
            </a:r>
            <a:r>
              <a:rPr lang="en-US" sz="2200" dirty="0" err="1">
                <a:latin typeface="Book Antiqua" pitchFamily="18" charset="0"/>
              </a:rPr>
              <a:t>const</a:t>
            </a:r>
            <a:endParaRPr lang="en-US" sz="2200" dirty="0">
              <a:latin typeface="Book Antiqua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200" dirty="0">
                <a:latin typeface="Book Antiqua" pitchFamily="18" charset="0"/>
              </a:rPr>
              <a:t>{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200" dirty="0">
                <a:latin typeface="Book Antiqua" pitchFamily="18" charset="0"/>
              </a:rPr>
              <a:t>	Rational t;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200" dirty="0">
                <a:latin typeface="Book Antiqua" pitchFamily="18" charset="0"/>
              </a:rPr>
              <a:t>	</a:t>
            </a:r>
            <a:r>
              <a:rPr lang="en-US" sz="2200" dirty="0" err="1">
                <a:latin typeface="Book Antiqua" pitchFamily="18" charset="0"/>
              </a:rPr>
              <a:t>t.numerator</a:t>
            </a:r>
            <a:r>
              <a:rPr lang="en-US" sz="2200" dirty="0">
                <a:latin typeface="Book Antiqua" pitchFamily="18" charset="0"/>
              </a:rPr>
              <a:t>     =  </a:t>
            </a:r>
            <a:r>
              <a:rPr lang="en-US" sz="2200" dirty="0" err="1">
                <a:latin typeface="Book Antiqua" pitchFamily="18" charset="0"/>
              </a:rPr>
              <a:t>other.numerator</a:t>
            </a:r>
            <a:r>
              <a:rPr lang="en-US" sz="2200" dirty="0">
                <a:latin typeface="Book Antiqua" pitchFamily="18" charset="0"/>
              </a:rPr>
              <a:t> * denominator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200" dirty="0">
                <a:latin typeface="Book Antiqua" pitchFamily="18" charset="0"/>
              </a:rPr>
              <a:t>                   	      + </a:t>
            </a:r>
            <a:r>
              <a:rPr lang="en-US" sz="2200" dirty="0" err="1">
                <a:latin typeface="Book Antiqua" pitchFamily="18" charset="0"/>
              </a:rPr>
              <a:t>other.denominator</a:t>
            </a:r>
            <a:r>
              <a:rPr lang="en-US" sz="2200" dirty="0">
                <a:latin typeface="Book Antiqua" pitchFamily="18" charset="0"/>
              </a:rPr>
              <a:t> * numerator;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200" dirty="0">
                <a:latin typeface="Book Antiqua" pitchFamily="18" charset="0"/>
              </a:rPr>
              <a:t>	</a:t>
            </a:r>
            <a:r>
              <a:rPr lang="en-US" sz="2200" dirty="0" err="1">
                <a:latin typeface="Book Antiqua" pitchFamily="18" charset="0"/>
              </a:rPr>
              <a:t>t.denominator</a:t>
            </a:r>
            <a:r>
              <a:rPr lang="en-US" sz="2200" dirty="0">
                <a:latin typeface="Book Antiqua" pitchFamily="18" charset="0"/>
              </a:rPr>
              <a:t> = </a:t>
            </a:r>
            <a:r>
              <a:rPr lang="en-US" sz="2200" dirty="0" err="1">
                <a:latin typeface="Book Antiqua" pitchFamily="18" charset="0"/>
              </a:rPr>
              <a:t>other.denominator</a:t>
            </a:r>
            <a:r>
              <a:rPr lang="en-US" sz="2200" dirty="0">
                <a:latin typeface="Book Antiqua" pitchFamily="18" charset="0"/>
              </a:rPr>
              <a:t> * denominator;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200" dirty="0">
                <a:latin typeface="Book Antiqua" pitchFamily="18" charset="0"/>
              </a:rPr>
              <a:t>	</a:t>
            </a:r>
            <a:r>
              <a:rPr lang="en-US" sz="2200" dirty="0" err="1">
                <a:latin typeface="Book Antiqua" pitchFamily="18" charset="0"/>
              </a:rPr>
              <a:t>t.reduce</a:t>
            </a:r>
            <a:r>
              <a:rPr lang="en-US" sz="2200" dirty="0">
                <a:latin typeface="Book Antiqua" pitchFamily="18" charset="0"/>
              </a:rPr>
              <a:t>();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200" dirty="0">
                <a:latin typeface="Book Antiqua" pitchFamily="18" charset="0"/>
              </a:rPr>
              <a:t>	return t;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200" dirty="0">
                <a:latin typeface="Book Antiqua" pitchFamily="18" charset="0"/>
              </a:rPr>
              <a:t>}</a:t>
            </a:r>
            <a:br>
              <a:rPr lang="en-US" sz="2200" dirty="0">
                <a:latin typeface="Book Antiqua" pitchFamily="18" charset="0"/>
              </a:rPr>
            </a:br>
            <a:endParaRPr lang="en-US" sz="2000" dirty="0">
              <a:latin typeface="Comic Sans MS" pitchFamily="66" charset="0"/>
            </a:endParaRPr>
          </a:p>
        </p:txBody>
      </p:sp>
      <p:sp>
        <p:nvSpPr>
          <p:cNvPr id="388101" name="AutoShape 5"/>
          <p:cNvSpPr>
            <a:spLocks noChangeArrowheads="1"/>
          </p:cNvSpPr>
          <p:nvPr/>
        </p:nvSpPr>
        <p:spPr bwMode="auto">
          <a:xfrm>
            <a:off x="1196137" y="1947242"/>
            <a:ext cx="7036101" cy="401638"/>
          </a:xfrm>
          <a:prstGeom prst="wedgeRoundRectCallout">
            <a:avLst>
              <a:gd name="adj1" fmla="val -36102"/>
              <a:gd name="adj2" fmla="val 122333"/>
              <a:gd name="adj3" fmla="val 16667"/>
            </a:avLst>
          </a:prstGeom>
          <a:solidFill>
            <a:srgbClr val="FCF3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" tIns="27432" rIns="9144" bIns="27432" anchor="ctr"/>
          <a:lstStyle/>
          <a:p>
            <a:r>
              <a:rPr lang="en-US"/>
              <a:t>Why would it be a very bad idea to return a </a:t>
            </a:r>
            <a:r>
              <a:rPr lang="en-US" b="1"/>
              <a:t>Rational &amp;</a:t>
            </a:r>
            <a:r>
              <a:rPr lang="en-US"/>
              <a:t> rather than a Rational ?</a:t>
            </a:r>
          </a:p>
        </p:txBody>
      </p:sp>
    </p:spTree>
    <p:extLst>
      <p:ext uri="{BB962C8B-B14F-4D97-AF65-F5344CB8AC3E}">
        <p14:creationId xmlns:p14="http://schemas.microsoft.com/office/powerpoint/2010/main" xmlns="" val="12770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9A5CE-DA04-4944-A2C1-BF182DB5635B}" type="slidenum">
              <a:rPr lang="en-AU"/>
              <a:pPr/>
              <a:t>21</a:t>
            </a:fld>
            <a:endParaRPr lang="en-AU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Operator Overloading </a:t>
            </a:r>
            <a:r>
              <a:rPr lang="en-US" sz="3200"/>
              <a:t>(cont)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869" y="1412776"/>
            <a:ext cx="7594592" cy="48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Aft>
                <a:spcPct val="25000"/>
              </a:spcAft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3200" b="1" dirty="0" smtClean="0">
                <a:solidFill>
                  <a:srgbClr val="008000"/>
                </a:solidFill>
              </a:rPr>
              <a:t>Optimizing </a:t>
            </a:r>
            <a:r>
              <a:rPr lang="en-US" sz="3200" b="1" dirty="0">
                <a:solidFill>
                  <a:srgbClr val="008000"/>
                </a:solidFill>
              </a:rPr>
              <a:t>Member Function Operators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600" i="1" dirty="0">
                <a:latin typeface="Book Antiqua" pitchFamily="18" charset="0"/>
              </a:rPr>
              <a:t/>
            </a:r>
            <a:br>
              <a:rPr lang="en-US" sz="600" i="1" dirty="0">
                <a:latin typeface="Book Antiqua" pitchFamily="18" charset="0"/>
              </a:rPr>
            </a:br>
            <a:r>
              <a:rPr lang="en-US" sz="2000" dirty="0"/>
              <a:t>The previous "naive" code unnecessarily causes an extra Rational constructor and a destructor to be called. The </a:t>
            </a:r>
            <a:r>
              <a:rPr lang="en-US" sz="2000" dirty="0" err="1"/>
              <a:t>optimised</a:t>
            </a:r>
            <a:r>
              <a:rPr lang="en-US" sz="2000" dirty="0"/>
              <a:t> code below is more efficient.</a:t>
            </a:r>
            <a:endParaRPr lang="en-US" sz="600" i="1" dirty="0">
              <a:latin typeface="Book Antiqua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endParaRPr lang="en-US" sz="600" i="1" dirty="0">
              <a:latin typeface="Book Antiqua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endParaRPr lang="en-US" sz="600" i="1" dirty="0">
              <a:latin typeface="Book Antiqua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000" i="1" dirty="0">
                <a:latin typeface="Book Antiqua" pitchFamily="18" charset="0"/>
              </a:rPr>
              <a:t>// Member + operator using </a:t>
            </a:r>
            <a:r>
              <a:rPr lang="en-US" sz="2400" b="1" i="1" dirty="0">
                <a:solidFill>
                  <a:srgbClr val="8C4600"/>
                </a:solidFill>
                <a:latin typeface="Book Antiqua" pitchFamily="18" charset="0"/>
              </a:rPr>
              <a:t>return </a:t>
            </a:r>
            <a:r>
              <a:rPr lang="en-US" sz="2400" b="1" i="1" dirty="0" err="1">
                <a:solidFill>
                  <a:srgbClr val="8C4600"/>
                </a:solidFill>
                <a:latin typeface="Book Antiqua" pitchFamily="18" charset="0"/>
              </a:rPr>
              <a:t>optimisation</a:t>
            </a:r>
            <a:r>
              <a:rPr lang="en-US" sz="2400" b="1" i="1" dirty="0">
                <a:solidFill>
                  <a:srgbClr val="8C4600"/>
                </a:solidFill>
                <a:latin typeface="Book Antiqua" pitchFamily="18" charset="0"/>
              </a:rPr>
              <a:t/>
            </a:r>
            <a:br>
              <a:rPr lang="en-US" sz="2400" b="1" i="1" dirty="0">
                <a:solidFill>
                  <a:srgbClr val="8C4600"/>
                </a:solidFill>
                <a:latin typeface="Book Antiqua" pitchFamily="18" charset="0"/>
              </a:rPr>
            </a:br>
            <a:r>
              <a:rPr lang="en-US" sz="2200" dirty="0">
                <a:latin typeface="Book Antiqua" pitchFamily="18" charset="0"/>
              </a:rPr>
              <a:t>Rational Rational::operator + (</a:t>
            </a:r>
            <a:r>
              <a:rPr lang="en-US" sz="2200" dirty="0" err="1">
                <a:latin typeface="Book Antiqua" pitchFamily="18" charset="0"/>
              </a:rPr>
              <a:t>const</a:t>
            </a:r>
            <a:r>
              <a:rPr lang="en-US" sz="2200" dirty="0">
                <a:latin typeface="Book Antiqua" pitchFamily="18" charset="0"/>
              </a:rPr>
              <a:t> Rational &amp; other) </a:t>
            </a:r>
            <a:r>
              <a:rPr lang="en-US" sz="2200" dirty="0" err="1">
                <a:latin typeface="Book Antiqua" pitchFamily="18" charset="0"/>
              </a:rPr>
              <a:t>const</a:t>
            </a:r>
            <a:endParaRPr lang="en-US" sz="2200" dirty="0">
              <a:latin typeface="Book Antiqua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1800" dirty="0">
                <a:latin typeface="Book Antiqua" pitchFamily="18" charset="0"/>
              </a:rPr>
              <a:t>{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200" dirty="0">
                <a:latin typeface="Book Antiqua" pitchFamily="18" charset="0"/>
              </a:rPr>
              <a:t>	</a:t>
            </a:r>
            <a:r>
              <a:rPr lang="en-US" sz="2200" dirty="0" err="1">
                <a:latin typeface="Book Antiqua" pitchFamily="18" charset="0"/>
              </a:rPr>
              <a:t>int</a:t>
            </a:r>
            <a:r>
              <a:rPr lang="en-US" sz="2200" dirty="0">
                <a:latin typeface="Book Antiqua" pitchFamily="18" charset="0"/>
              </a:rPr>
              <a:t> </a:t>
            </a:r>
            <a:r>
              <a:rPr lang="en-US" sz="2200" dirty="0" err="1">
                <a:latin typeface="Book Antiqua" pitchFamily="18" charset="0"/>
              </a:rPr>
              <a:t>num</a:t>
            </a:r>
            <a:r>
              <a:rPr lang="en-US" sz="2200" dirty="0">
                <a:latin typeface="Book Antiqua" pitchFamily="18" charset="0"/>
              </a:rPr>
              <a:t>   =  </a:t>
            </a:r>
            <a:r>
              <a:rPr lang="en-US" sz="2200" dirty="0" err="1">
                <a:latin typeface="Book Antiqua" pitchFamily="18" charset="0"/>
              </a:rPr>
              <a:t>other.numerator</a:t>
            </a:r>
            <a:r>
              <a:rPr lang="en-US" sz="2200" dirty="0">
                <a:latin typeface="Book Antiqua" pitchFamily="18" charset="0"/>
              </a:rPr>
              <a:t>  *  denominator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200" dirty="0">
                <a:latin typeface="Book Antiqua" pitchFamily="18" charset="0"/>
              </a:rPr>
              <a:t>                   	+  </a:t>
            </a:r>
            <a:r>
              <a:rPr lang="en-US" sz="2200" dirty="0" err="1">
                <a:latin typeface="Book Antiqua" pitchFamily="18" charset="0"/>
              </a:rPr>
              <a:t>other.denominator</a:t>
            </a:r>
            <a:r>
              <a:rPr lang="en-US" sz="2200" dirty="0">
                <a:latin typeface="Book Antiqua" pitchFamily="18" charset="0"/>
              </a:rPr>
              <a:t>  *  numerator;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200" dirty="0">
                <a:latin typeface="Book Antiqua" pitchFamily="18" charset="0"/>
              </a:rPr>
              <a:t>	</a:t>
            </a:r>
            <a:r>
              <a:rPr lang="en-US" sz="2200" dirty="0" err="1">
                <a:latin typeface="Book Antiqua" pitchFamily="18" charset="0"/>
              </a:rPr>
              <a:t>int</a:t>
            </a:r>
            <a:r>
              <a:rPr lang="en-US" sz="2200" dirty="0">
                <a:latin typeface="Book Antiqua" pitchFamily="18" charset="0"/>
              </a:rPr>
              <a:t> den    =  </a:t>
            </a:r>
            <a:r>
              <a:rPr lang="en-US" sz="2200" dirty="0" err="1">
                <a:latin typeface="Book Antiqua" pitchFamily="18" charset="0"/>
              </a:rPr>
              <a:t>other.denominator</a:t>
            </a:r>
            <a:r>
              <a:rPr lang="en-US" sz="2200" dirty="0">
                <a:latin typeface="Book Antiqua" pitchFamily="18" charset="0"/>
              </a:rPr>
              <a:t>  *  denominator;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endParaRPr lang="en-US" sz="1200" dirty="0">
              <a:latin typeface="Book Antiqua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2200" dirty="0">
                <a:latin typeface="Book Antiqua" pitchFamily="18" charset="0"/>
              </a:rPr>
              <a:t>	return Rational( </a:t>
            </a:r>
            <a:r>
              <a:rPr lang="en-US" sz="2200" dirty="0" err="1">
                <a:latin typeface="Book Antiqua" pitchFamily="18" charset="0"/>
              </a:rPr>
              <a:t>num</a:t>
            </a:r>
            <a:r>
              <a:rPr lang="en-US" sz="2200" dirty="0">
                <a:latin typeface="Book Antiqua" pitchFamily="18" charset="0"/>
              </a:rPr>
              <a:t>,  den );  </a:t>
            </a:r>
            <a:r>
              <a:rPr lang="en-US" sz="2000" i="1" dirty="0">
                <a:latin typeface="Book Antiqua" pitchFamily="18" charset="0"/>
              </a:rPr>
              <a:t>// will call "reduce()"</a:t>
            </a:r>
            <a:endParaRPr lang="en-US" sz="2200" dirty="0">
              <a:latin typeface="Book Antiqua" pitchFamily="18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  <a:tabLst>
                <a:tab pos="336550" algn="l"/>
                <a:tab pos="862013" algn="l"/>
                <a:tab pos="1087438" algn="l"/>
              </a:tabLst>
            </a:pPr>
            <a:r>
              <a:rPr lang="en-US" sz="1800" dirty="0">
                <a:latin typeface="Book Antiqua" pitchFamily="18" charset="0"/>
              </a:rPr>
              <a:t>}</a:t>
            </a:r>
            <a:br>
              <a:rPr lang="en-US" sz="1800" dirty="0">
                <a:latin typeface="Book Antiqua" pitchFamily="18" charset="0"/>
              </a:rPr>
            </a:br>
            <a:endParaRPr lang="en-US" sz="2000" dirty="0">
              <a:latin typeface="Comic Sans MS" pitchFamily="66" charset="0"/>
            </a:endParaRPr>
          </a:p>
        </p:txBody>
      </p:sp>
      <p:sp>
        <p:nvSpPr>
          <p:cNvPr id="389124" name="AutoShape 4"/>
          <p:cNvSpPr>
            <a:spLocks noChangeArrowheads="1"/>
          </p:cNvSpPr>
          <p:nvPr/>
        </p:nvSpPr>
        <p:spPr bwMode="auto">
          <a:xfrm>
            <a:off x="2587234" y="5478106"/>
            <a:ext cx="4452251" cy="715089"/>
          </a:xfrm>
          <a:prstGeom prst="wedgeRoundRectCallout">
            <a:avLst>
              <a:gd name="adj1" fmla="val -41491"/>
              <a:gd name="adj2" fmla="val -74546"/>
              <a:gd name="adj3" fmla="val 16667"/>
            </a:avLst>
          </a:prstGeom>
          <a:solidFill>
            <a:srgbClr val="FCF3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pPr algn="l"/>
            <a:r>
              <a:rPr lang="en-US"/>
              <a:t>Creates a temporary Rational object directly </a:t>
            </a:r>
            <a:br>
              <a:rPr lang="en-US"/>
            </a:br>
            <a:r>
              <a:rPr lang="en-US"/>
              <a:t>into the function return value memory space. </a:t>
            </a:r>
          </a:p>
        </p:txBody>
      </p:sp>
    </p:spTree>
    <p:extLst>
      <p:ext uri="{BB962C8B-B14F-4D97-AF65-F5344CB8AC3E}">
        <p14:creationId xmlns:p14="http://schemas.microsoft.com/office/powerpoint/2010/main" xmlns="" val="25353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Overloading Relational Operator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Similar to arithmetic operators, the relational operators can also be overloaded for comparing the magnitudes of the operands.</a:t>
            </a:r>
          </a:p>
          <a:p>
            <a:r>
              <a:rPr lang="en-IN" dirty="0" smtClean="0"/>
              <a:t>The relational operators can also operate on the user-defined data types similar to the way they operate on primitive data-types.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86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Overloading </a:t>
            </a:r>
            <a:r>
              <a:rPr lang="en-IN" dirty="0" smtClean="0"/>
              <a:t>Arithmetic Assignment Operators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Like arithmetic operators, arithmetic assignment operators can also be overloaded to perform an arithmetic operation followed by an assignment operation.</a:t>
            </a:r>
          </a:p>
          <a:p>
            <a:r>
              <a:rPr lang="en-IN" dirty="0" smtClean="0"/>
              <a:t>Such statements are useful in replacing the expressions involving operations on two operands and storing the result in the first operand.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985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Overloading stream extraction (&gt;&gt;) and insertion (&lt;&lt;) operators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stream extraction operator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&gt;&gt;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and the stream insertion operator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&lt;&lt; to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input and output fundamental-type data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using.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C++ class libraries overload these binary operators for each fundamental type, including pointers and 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Lucida Console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strings.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We can also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overload these operators to perform input and output for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user defined  data types such as classes.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64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Overloading stream extraction (&gt;&gt;) and insertion (&lt;&lt;) </a:t>
            </a:r>
            <a:r>
              <a:rPr lang="en-IN" dirty="0" smtClean="0"/>
              <a:t>operators (cont’d)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The overloaded stream insertion operator (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) is used in an expression in which the left operand has type </a:t>
            </a:r>
            <a:r>
              <a:rPr lang="en-US" sz="2200" dirty="0" err="1">
                <a:solidFill>
                  <a:srgbClr val="000000"/>
                </a:solidFill>
                <a:latin typeface="Lucida Console" pitchFamily="49" charset="0"/>
              </a:rPr>
              <a:t>ostream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&amp;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, as in </a:t>
            </a:r>
            <a:r>
              <a:rPr lang="en-US" sz="2200" dirty="0" err="1">
                <a:solidFill>
                  <a:srgbClr val="000000"/>
                </a:solidFill>
                <a:latin typeface="Lucida Console" pitchFamily="49" charset="0"/>
              </a:rPr>
              <a:t>cout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&lt;&lt;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Lucida Console" pitchFamily="49" charset="0"/>
              </a:rPr>
              <a:t>classObject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To use the operator in this manner where the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</a:rPr>
              <a:t>right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operand is an object of a user-defined class, it must be overloaded as a non-member function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Similarly, the overloaded stream extraction operator (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&gt;&gt;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) is used in an expression in which the left operand has type </a:t>
            </a:r>
            <a:r>
              <a:rPr lang="en-US" sz="2200" dirty="0" err="1">
                <a:solidFill>
                  <a:srgbClr val="000000"/>
                </a:solidFill>
                <a:latin typeface="Lucida Console" pitchFamily="49" charset="0"/>
              </a:rPr>
              <a:t>istream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&amp;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, as in </a:t>
            </a:r>
            <a:r>
              <a:rPr lang="en-US" sz="2200" dirty="0" err="1">
                <a:solidFill>
                  <a:srgbClr val="000000"/>
                </a:solidFill>
                <a:latin typeface="Lucida Console" pitchFamily="49" charset="0"/>
              </a:rPr>
              <a:t>cin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&gt;&gt;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Lucida Console" pitchFamily="49" charset="0"/>
              </a:rPr>
              <a:t>classObject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, and the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</a:rPr>
              <a:t>right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operand is an object of a user-defined class, so it, too, must be a non-member function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Each of these overloaded operator functions may require access to the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data members of the class object being output or input, so these overloaded operator functions can be made </a:t>
            </a:r>
            <a:r>
              <a:rPr lang="en-US" sz="2200" dirty="0">
                <a:solidFill>
                  <a:srgbClr val="000000"/>
                </a:solidFill>
                <a:latin typeface="Lucida Console" pitchFamily="49" charset="0"/>
              </a:rPr>
              <a:t>friend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functions of the class for performance reasons.</a:t>
            </a:r>
          </a:p>
          <a:p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xmlns="" val="33242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1" descr="ch11imageslides_Page_14.png"/>
          <p:cNvPicPr>
            <a:picLocks noGrp="1" noChangeAspect="1"/>
          </p:cNvPicPr>
          <p:nvPr isPhoto="1"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2" t="23626" r="25660" b="31080"/>
          <a:stretch/>
        </p:blipFill>
        <p:spPr bwMode="auto">
          <a:xfrm>
            <a:off x="395536" y="44624"/>
            <a:ext cx="8748464" cy="273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ch11imageslides_Page_15.png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5" t="28341" r="27940" b="38677"/>
          <a:stretch/>
        </p:blipFill>
        <p:spPr bwMode="auto">
          <a:xfrm>
            <a:off x="323528" y="2564904"/>
            <a:ext cx="8352928" cy="183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ch11imageslides_Page_16.png"/>
          <p:cNvPicPr>
            <a:picLocks noGrp="1" noChangeAspect="1"/>
          </p:cNvPicPr>
          <p:nvPr isPhoto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9" t="6715" r="31666" b="49112"/>
          <a:stretch/>
        </p:blipFill>
        <p:spPr bwMode="auto">
          <a:xfrm>
            <a:off x="251520" y="4365104"/>
            <a:ext cx="8568952" cy="245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57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1" descr="ch11imageslides_Page_17.pn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0" t="29159" r="26129" b="16113"/>
          <a:stretch/>
        </p:blipFill>
        <p:spPr bwMode="auto">
          <a:xfrm>
            <a:off x="693174" y="1556792"/>
            <a:ext cx="805529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63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Example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: A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Date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Class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The following program demonstrates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Date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class, which uses overloaded prefix and postfix increment operators to add 1 to the day in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Date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 object, while causing appropriate increments to the month and year if necessary.</a:t>
            </a:r>
          </a:p>
        </p:txBody>
      </p:sp>
      <p:sp>
        <p:nvSpPr>
          <p:cNvPr id="11366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xmlns="" val="7839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ch11imageslides_Page_23.pn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9" t="10563" r="32742" b="66590"/>
          <a:stretch/>
        </p:blipFill>
        <p:spPr bwMode="auto">
          <a:xfrm>
            <a:off x="755576" y="936503"/>
            <a:ext cx="5471651" cy="126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ch11imageslides_Page_24.png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3" t="6579" r="21935" b="23020"/>
          <a:stretch/>
        </p:blipFill>
        <p:spPr bwMode="auto">
          <a:xfrm>
            <a:off x="678426" y="2060848"/>
            <a:ext cx="6533535" cy="390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86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Number of class rooms Required </a:t>
            </a:r>
            <a:r>
              <a:rPr lang="en-IN" b="1" dirty="0" smtClean="0"/>
              <a:t>Problem (cont’d)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Problem Input:</a:t>
            </a:r>
          </a:p>
          <a:p>
            <a:r>
              <a:rPr lang="en-IN" dirty="0" smtClean="0"/>
              <a:t>List of start time</a:t>
            </a:r>
            <a:r>
              <a:rPr lang="en-IN" dirty="0"/>
              <a:t> </a:t>
            </a:r>
            <a:r>
              <a:rPr lang="en-IN" dirty="0" smtClean="0"/>
              <a:t>and end time</a:t>
            </a:r>
          </a:p>
          <a:p>
            <a:r>
              <a:rPr lang="en-IN" dirty="0" smtClean="0"/>
              <a:t>Problem Output:</a:t>
            </a:r>
          </a:p>
          <a:p>
            <a:r>
              <a:rPr lang="en-IN" dirty="0" smtClean="0"/>
              <a:t>Minimum number of class rooms required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793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ch11imageslides_Page_25.pn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8" t="10563" r="33871" b="38961"/>
          <a:stretch/>
        </p:blipFill>
        <p:spPr bwMode="auto">
          <a:xfrm>
            <a:off x="701005" y="116632"/>
            <a:ext cx="7183363" cy="280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ch11imageslides_Page_26.png"/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8" t="6843" r="22258" b="22224"/>
          <a:stretch/>
        </p:blipFill>
        <p:spPr bwMode="auto">
          <a:xfrm>
            <a:off x="663676" y="2875557"/>
            <a:ext cx="7724748" cy="393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47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ch11imageslides_Page_27.png"/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6" t="7680" r="31129" b="33909"/>
          <a:stretch/>
        </p:blipFill>
        <p:spPr bwMode="auto">
          <a:xfrm>
            <a:off x="693173" y="116632"/>
            <a:ext cx="7335211" cy="314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8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Algorithm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b="1" dirty="0" smtClean="0"/>
              <a:t>Solution 1:</a:t>
            </a:r>
          </a:p>
          <a:p>
            <a:r>
              <a:rPr lang="en-IN" dirty="0" smtClean="0"/>
              <a:t>take </a:t>
            </a:r>
            <a:r>
              <a:rPr lang="en-IN" dirty="0"/>
              <a:t>every interval one by one and find the number of intervals that overlap with it</a:t>
            </a:r>
            <a:r>
              <a:rPr lang="en-IN" dirty="0" smtClean="0"/>
              <a:t>.</a:t>
            </a:r>
          </a:p>
          <a:p>
            <a:r>
              <a:rPr lang="en-IN" dirty="0"/>
              <a:t>Keep track of maximum number of intervals that overlap with an interval</a:t>
            </a:r>
            <a:r>
              <a:rPr lang="en-IN" dirty="0" smtClean="0"/>
              <a:t>.</a:t>
            </a:r>
          </a:p>
          <a:p>
            <a:r>
              <a:rPr lang="en-IN" dirty="0"/>
              <a:t>Finally return the maximum </a:t>
            </a:r>
            <a:r>
              <a:rPr lang="en-IN" dirty="0" smtClean="0"/>
              <a:t>value</a:t>
            </a:r>
          </a:p>
          <a:p>
            <a:pPr marL="0" indent="0">
              <a:buNone/>
            </a:pPr>
            <a:r>
              <a:rPr lang="en-IN" b="1" dirty="0" smtClean="0"/>
              <a:t>Solution 2:</a:t>
            </a:r>
          </a:p>
          <a:p>
            <a:r>
              <a:rPr lang="en-IN" dirty="0"/>
              <a:t>Sort both the arrays holding </a:t>
            </a:r>
            <a:r>
              <a:rPr lang="en-IN" dirty="0" smtClean="0"/>
              <a:t>start time </a:t>
            </a:r>
            <a:r>
              <a:rPr lang="en-IN" dirty="0"/>
              <a:t>and </a:t>
            </a:r>
            <a:r>
              <a:rPr lang="en-IN" dirty="0" smtClean="0"/>
              <a:t>end </a:t>
            </a:r>
            <a:r>
              <a:rPr lang="en-IN" dirty="0"/>
              <a:t>time.</a:t>
            </a:r>
          </a:p>
          <a:p>
            <a:r>
              <a:rPr lang="en-IN" dirty="0"/>
              <a:t>After sorting use the merging logic (without doing the actual merge). Compare the current element in </a:t>
            </a:r>
            <a:r>
              <a:rPr lang="en-IN" dirty="0" smtClean="0"/>
              <a:t>start and end </a:t>
            </a:r>
            <a:r>
              <a:rPr lang="en-IN" dirty="0"/>
              <a:t>array and pick which ever is smaller and increment the pointer of that array whose value is picked.</a:t>
            </a:r>
          </a:p>
          <a:p>
            <a:r>
              <a:rPr lang="en-IN" dirty="0"/>
              <a:t>If time is picked from the </a:t>
            </a:r>
            <a:r>
              <a:rPr lang="en-IN" dirty="0" smtClean="0"/>
              <a:t>start array</a:t>
            </a:r>
            <a:r>
              <a:rPr lang="en-IN" dirty="0"/>
              <a:t>, increment the total number of </a:t>
            </a:r>
            <a:r>
              <a:rPr lang="en-IN" dirty="0" smtClean="0"/>
              <a:t>class rooms in </a:t>
            </a:r>
            <a:r>
              <a:rPr lang="en-IN" dirty="0"/>
              <a:t>the </a:t>
            </a:r>
            <a:r>
              <a:rPr lang="en-IN" dirty="0" smtClean="0"/>
              <a:t>centre </a:t>
            </a:r>
            <a:r>
              <a:rPr lang="en-IN" dirty="0"/>
              <a:t>and if time is picked from the </a:t>
            </a:r>
            <a:r>
              <a:rPr lang="en-IN" dirty="0" smtClean="0"/>
              <a:t>end time array, </a:t>
            </a:r>
            <a:r>
              <a:rPr lang="en-IN" dirty="0"/>
              <a:t>decrease the total number of </a:t>
            </a:r>
            <a:r>
              <a:rPr lang="en-IN" dirty="0" smtClean="0"/>
              <a:t>class rooms in the centre.</a:t>
            </a:r>
            <a:endParaRPr lang="en-IN" dirty="0"/>
          </a:p>
          <a:p>
            <a:r>
              <a:rPr lang="en-IN" dirty="0"/>
              <a:t>While doing the above process, we keep the count of maximum value reached till now. At the end this maximum value is returned.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820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Operator Overloading - Fundamentals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None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C++ allows most of the operators within the language to be overloaded so that they work with classes.  This</a:t>
            </a:r>
          </a:p>
          <a:p>
            <a:pPr marL="0" lvl="0" indent="0" eaLnBrk="0" fontAlgn="base" hangingPunct="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	allows the language to be extended to cover new situations</a:t>
            </a:r>
          </a:p>
          <a:p>
            <a:pPr marL="0" lvl="0" indent="0" eaLnBrk="0" fontAlgn="base" hangingPunct="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	enhances program readability</a:t>
            </a:r>
          </a:p>
          <a:p>
            <a:pPr marL="0" lvl="0" indent="0" eaLnBrk="0" fontAlgn="base" hangingPunct="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	enhances program functionality</a:t>
            </a:r>
          </a:p>
          <a:p>
            <a:pPr marL="0" lvl="0" indent="0" eaLnBrk="0" fontAlgn="base" hangingPunct="0">
              <a:lnSpc>
                <a:spcPct val="70000"/>
              </a:lnSpc>
              <a:spcBef>
                <a:spcPct val="4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	is an essential components of C++ templates and the 	</a:t>
            </a:r>
            <a:b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	standard templates library </a:t>
            </a:r>
            <a:r>
              <a:rPr kumimoji="0" lang="en-AU" sz="17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dale Mono" pitchFamily="49" charset="0"/>
                <a:ea typeface="+mn-ea"/>
                <a:cs typeface="+mn-cs"/>
              </a:rPr>
              <a:t>(more about this later)</a:t>
            </a:r>
            <a:endParaRPr kumimoji="0" lang="en-AU" sz="17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dale Mono" pitchFamily="49" charset="0"/>
              <a:ea typeface="+mn-ea"/>
              <a:cs typeface="+mn-cs"/>
            </a:endParaRPr>
          </a:p>
          <a:p>
            <a:pPr marL="0" lvl="0" indent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SzPct val="75000"/>
              <a:buNone/>
            </a:pPr>
            <a:r>
              <a:rPr kumimoji="0" lang="en-A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Note: </a:t>
            </a: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Overloaded operations should be similar to the original sense. For example when overloading operators for a Matrix class, '*' should be applied to matrix multiplication, and '-' to subtraction.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>
                <a:solidFill>
                  <a:prstClr val="black"/>
                </a:solidFill>
              </a:rPr>
              <a:t>Fundamentals (cont’d)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spcBef>
                <a:spcPct val="40000"/>
              </a:spcBef>
              <a:spcAft>
                <a:spcPct val="0"/>
              </a:spcAft>
              <a:buSzPct val="75000"/>
              <a:buNone/>
            </a:pPr>
            <a:r>
              <a:rPr lang="en-US" b="1" kern="0" dirty="0">
                <a:solidFill>
                  <a:srgbClr val="008000"/>
                </a:solidFill>
                <a:latin typeface="Arial Narrow"/>
              </a:rPr>
              <a:t>Restrictions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None/>
            </a:pPr>
            <a:r>
              <a:rPr kumimoji="0" lang="en-A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The operators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None/>
            </a:pPr>
            <a:r>
              <a:rPr kumimoji="0" lang="en-A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8C46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	.	.*	::	?:	</a:t>
            </a:r>
            <a:r>
              <a:rPr kumimoji="0" lang="en-AU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C46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sizeof</a:t>
            </a:r>
            <a:endParaRPr kumimoji="0" lang="en-AU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None/>
            </a:pPr>
            <a:r>
              <a:rPr kumimoji="0" lang="en-AU" sz="22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may not</a:t>
            </a:r>
            <a:r>
              <a:rPr kumimoji="0" lang="en-A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be overloaded.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None/>
            </a:pPr>
            <a:r>
              <a:rPr kumimoji="0" lang="en-AU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/>
            </a:r>
            <a:br>
              <a:rPr kumimoji="0" lang="en-AU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en-A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All other operators may be overloaded, i.e.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None/>
            </a:pPr>
            <a:r>
              <a:rPr kumimoji="0" lang="en-A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8C46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	</a:t>
            </a:r>
            <a:r>
              <a:rPr kumimoji="0" lang="en-A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8C46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+	-	*	/	%	^	&amp;	|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None/>
            </a:pPr>
            <a:r>
              <a:rPr kumimoji="0" lang="en-A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8C46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	~	!	=	&lt;	&gt;	+=	-=	*=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None/>
            </a:pPr>
            <a:r>
              <a:rPr kumimoji="0" lang="en-A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8C46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	new	delete 		etc.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None/>
            </a:pPr>
            <a:endParaRPr kumimoji="0" lang="en-AU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5000"/>
              <a:buNone/>
            </a:pPr>
            <a:r>
              <a:rPr kumimoji="0" lang="en-A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The order of precedence cannot be changed for overloaded operators.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5000"/>
              <a:buNone/>
            </a:pPr>
            <a:r>
              <a:rPr kumimoji="0" lang="en-A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Default arguments may not be used with overloaded operators.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5000"/>
              <a:buNone/>
            </a:pPr>
            <a:r>
              <a:rPr kumimoji="0" lang="en-A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New operators cannot be created.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5000"/>
              <a:buNone/>
            </a:pPr>
            <a:r>
              <a:rPr kumimoji="0" lang="en-A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Overloading must be explicit, i.e. overloading + does not imply += is</a:t>
            </a:r>
            <a:br>
              <a:rPr kumimoji="0" lang="en-A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en-A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 overloaded.</a:t>
            </a:r>
            <a:endParaRPr kumimoji="0" lang="en-AU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4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prstClr val="black"/>
                </a:solidFill>
              </a:rPr>
              <a:t>Fundamentals (cont’d)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0" indent="-255588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700" dirty="0">
                <a:solidFill>
                  <a:srgbClr val="000000"/>
                </a:solidFill>
                <a:latin typeface="Times New Roman" charset="0"/>
              </a:rPr>
              <a:t>An operator is overloaded by writing a non-</a:t>
            </a:r>
            <a:r>
              <a:rPr lang="en-US" sz="2700" dirty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700" dirty="0">
                <a:solidFill>
                  <a:srgbClr val="000000"/>
                </a:solidFill>
                <a:latin typeface="Times New Roman" charset="0"/>
              </a:rPr>
              <a:t> member function definition or non-member function definition as you normally would, except that the function name starts with the keyword </a:t>
            </a:r>
            <a:r>
              <a:rPr lang="en-US" sz="2700" dirty="0" smtClean="0">
                <a:solidFill>
                  <a:srgbClr val="000000"/>
                </a:solidFill>
                <a:latin typeface="Lucida Console" pitchFamily="49" charset="0"/>
              </a:rPr>
              <a:t>operator</a:t>
            </a:r>
            <a:r>
              <a:rPr lang="en-US" sz="27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Times New Roman" charset="0"/>
              </a:rPr>
              <a:t>followed by the symbol for the operator being overloaded.</a:t>
            </a:r>
          </a:p>
          <a:p>
            <a:pPr marL="620713" lvl="1" indent="-228600" fontAlgn="base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300" dirty="0">
                <a:solidFill>
                  <a:srgbClr val="000000"/>
                </a:solidFill>
                <a:latin typeface="Times New Roman" charset="0"/>
              </a:rPr>
              <a:t>For example, the function name 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operator+</a:t>
            </a:r>
            <a:r>
              <a:rPr lang="en-US" sz="2300" dirty="0">
                <a:solidFill>
                  <a:srgbClr val="000000"/>
                </a:solidFill>
                <a:latin typeface="Times New Roman" charset="0"/>
              </a:rPr>
              <a:t> would be used to overload the addition operator (</a:t>
            </a:r>
            <a:r>
              <a:rPr lang="en-US" sz="2300" dirty="0">
                <a:solidFill>
                  <a:srgbClr val="000000"/>
                </a:solidFill>
                <a:latin typeface="Lucida Console" pitchFamily="49" charset="0"/>
              </a:rPr>
              <a:t>+</a:t>
            </a:r>
            <a:r>
              <a:rPr lang="en-US" sz="2300" dirty="0">
                <a:solidFill>
                  <a:srgbClr val="000000"/>
                </a:solidFill>
                <a:latin typeface="Times New Roman" charset="0"/>
              </a:rPr>
              <a:t>) for use with objects of a particular class.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594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prstClr val="black"/>
                </a:solidFill>
              </a:rPr>
              <a:t>Fundamentals (cont’d)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125" lvl="0" indent="-255588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When operators are overloaded as member functions, they must be non-</a:t>
            </a:r>
            <a:r>
              <a:rPr lang="en-US" sz="2400" dirty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, because they must be called on an object of the class and operate on that object.</a:t>
            </a:r>
          </a:p>
          <a:p>
            <a:pPr marL="365125" lvl="0" indent="-255588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300" dirty="0">
                <a:solidFill>
                  <a:srgbClr val="000000"/>
                </a:solidFill>
                <a:latin typeface="Times New Roman" charset="0"/>
              </a:rPr>
              <a:t>To use an operator on class objects, that operator must be overloaded—with three exceptions.</a:t>
            </a:r>
          </a:p>
          <a:p>
            <a:pPr marL="620713" lvl="1" indent="-228600" fontAlgn="base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1900" dirty="0">
                <a:solidFill>
                  <a:srgbClr val="000000"/>
                </a:solidFill>
                <a:latin typeface="Times New Roman" charset="0"/>
              </a:rPr>
              <a:t>The assignment operator (</a:t>
            </a:r>
            <a:r>
              <a:rPr lang="en-US" sz="1900" dirty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1900" dirty="0">
                <a:solidFill>
                  <a:srgbClr val="000000"/>
                </a:solidFill>
                <a:latin typeface="Times New Roman" charset="0"/>
              </a:rPr>
              <a:t>) may be used with </a:t>
            </a:r>
            <a:r>
              <a:rPr lang="en-US" sz="1900" i="1" dirty="0">
                <a:solidFill>
                  <a:srgbClr val="000000"/>
                </a:solidFill>
                <a:latin typeface="Times New Roman" charset="0"/>
              </a:rPr>
              <a:t>every</a:t>
            </a:r>
            <a:r>
              <a:rPr lang="en-US" sz="1900" dirty="0">
                <a:solidFill>
                  <a:srgbClr val="000000"/>
                </a:solidFill>
                <a:latin typeface="Times New Roman" charset="0"/>
              </a:rPr>
              <a:t> class to perform </a:t>
            </a:r>
            <a:r>
              <a:rPr lang="en-US" sz="1900" i="1" dirty="0" err="1">
                <a:solidFill>
                  <a:srgbClr val="000000"/>
                </a:solidFill>
                <a:latin typeface="Times New Roman" charset="0"/>
              </a:rPr>
              <a:t>memberwise</a:t>
            </a:r>
            <a:r>
              <a:rPr lang="en-US" sz="19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1900" i="1" dirty="0">
                <a:solidFill>
                  <a:srgbClr val="000000"/>
                </a:solidFill>
                <a:latin typeface="Times New Roman" charset="0"/>
              </a:rPr>
              <a:t>assignment</a:t>
            </a:r>
            <a:r>
              <a:rPr lang="en-US" sz="1900" dirty="0">
                <a:solidFill>
                  <a:srgbClr val="000000"/>
                </a:solidFill>
                <a:latin typeface="Times New Roman" charset="0"/>
              </a:rPr>
              <a:t> of the class’s data members—each data member is assigned from the assignment’s “source” object (on the right) to the “target” object (on the left). </a:t>
            </a:r>
          </a:p>
          <a:p>
            <a:pPr marL="858838" lvl="2" fontAlgn="base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Clr>
                <a:srgbClr val="DA1F28"/>
              </a:buClr>
              <a:buSzPct val="100000"/>
              <a:buFont typeface="Wingdings 2" pitchFamily="18" charset="2"/>
              <a:buChar char=""/>
            </a:pPr>
            <a:r>
              <a:rPr lang="en-US" sz="1800" i="1" dirty="0" err="1">
                <a:solidFill>
                  <a:srgbClr val="000000"/>
                </a:solidFill>
                <a:latin typeface="Times New Roman" charset="0"/>
              </a:rPr>
              <a:t>Memberwise</a:t>
            </a:r>
            <a:r>
              <a:rPr lang="en-US" sz="1800" i="1" dirty="0">
                <a:solidFill>
                  <a:srgbClr val="000000"/>
                </a:solidFill>
                <a:latin typeface="Times New Roman" charset="0"/>
              </a:rPr>
              <a:t> assignment is dangerous for classes with pointer members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, so we’ll explicitly overload the assignment operator for such classes.</a:t>
            </a:r>
          </a:p>
          <a:p>
            <a:pPr marL="620713" lvl="1" indent="-228600" fontAlgn="base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The address operator returns a pointer to the object; this operator also can be overloaded. </a:t>
            </a:r>
          </a:p>
          <a:p>
            <a:pPr marL="620713" lvl="1" indent="-228600" fontAlgn="base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The comma operator evaluates the expression to its left then the expression to its right, and returns the value of the latter expression.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776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solidFill>
                  <a:prstClr val="black"/>
                </a:solidFill>
              </a:rPr>
              <a:t>Fundamentals (cont’d)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0" indent="-255588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500" dirty="0">
                <a:solidFill>
                  <a:srgbClr val="000000"/>
                </a:solidFill>
                <a:latin typeface="Times New Roman" charset="0"/>
              </a:rPr>
              <a:t>The precedence of an operator cannot be changed by overloading. </a:t>
            </a:r>
          </a:p>
          <a:p>
            <a:pPr marL="620713" lvl="1" indent="-228600" fontAlgn="base">
              <a:lnSpc>
                <a:spcPct val="8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100" dirty="0">
                <a:solidFill>
                  <a:srgbClr val="000000"/>
                </a:solidFill>
                <a:latin typeface="Times New Roman" charset="0"/>
              </a:rPr>
              <a:t>However, parentheses can be used to force the order of evaluation of overloaded operators in an expression. </a:t>
            </a:r>
          </a:p>
          <a:p>
            <a:pPr marL="365125" lvl="0" indent="-255588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500" dirty="0">
                <a:solidFill>
                  <a:srgbClr val="000000"/>
                </a:solidFill>
                <a:latin typeface="Times New Roman" charset="0"/>
              </a:rPr>
              <a:t>The associativity of an operator cannot be changed by overloading</a:t>
            </a:r>
          </a:p>
          <a:p>
            <a:pPr marL="620713" lvl="1" indent="-228600" fontAlgn="base">
              <a:lnSpc>
                <a:spcPct val="8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100" dirty="0">
                <a:solidFill>
                  <a:srgbClr val="000000"/>
                </a:solidFill>
                <a:latin typeface="Times New Roman" charset="0"/>
              </a:rPr>
              <a:t>if an operator normally associates from left to right, then so do all of its overloaded versions.</a:t>
            </a:r>
          </a:p>
          <a:p>
            <a:pPr marL="365125" lvl="0" indent="-255588" fontAlgn="base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en-US" sz="2500" dirty="0">
                <a:solidFill>
                  <a:srgbClr val="000000"/>
                </a:solidFill>
                <a:latin typeface="Times New Roman" charset="0"/>
              </a:rPr>
              <a:t>You cannot change the “</a:t>
            </a:r>
            <a:r>
              <a:rPr lang="en-US" sz="2500" dirty="0" err="1">
                <a:solidFill>
                  <a:srgbClr val="000000"/>
                </a:solidFill>
                <a:latin typeface="Times New Roman" charset="0"/>
              </a:rPr>
              <a:t>arity</a:t>
            </a:r>
            <a:r>
              <a:rPr lang="en-US" sz="2500" dirty="0">
                <a:solidFill>
                  <a:srgbClr val="000000"/>
                </a:solidFill>
                <a:latin typeface="Times New Roman" charset="0"/>
              </a:rPr>
              <a:t>” of an operator (that is, the number of operands an operator takes)</a:t>
            </a:r>
          </a:p>
          <a:p>
            <a:pPr marL="620713" lvl="1" indent="-228600" fontAlgn="base">
              <a:lnSpc>
                <a:spcPct val="80000"/>
              </a:lnSpc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Verdana" pitchFamily="34" charset="0"/>
              <a:buChar char="◦"/>
            </a:pPr>
            <a:r>
              <a:rPr lang="en-US" sz="2100" dirty="0">
                <a:solidFill>
                  <a:srgbClr val="000000"/>
                </a:solidFill>
                <a:latin typeface="Times New Roman" charset="0"/>
              </a:rPr>
              <a:t>overloaded unary operators remain unary operators; overloaded binary operators remain binary operators. Operators </a:t>
            </a:r>
            <a:r>
              <a:rPr lang="en-US" sz="2100" dirty="0">
                <a:solidFill>
                  <a:srgbClr val="000000"/>
                </a:solidFill>
                <a:latin typeface="Lucida Console" pitchFamily="49" charset="0"/>
              </a:rPr>
              <a:t>&amp;</a:t>
            </a:r>
            <a:r>
              <a:rPr lang="en-US" sz="2100" dirty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100" dirty="0">
                <a:solidFill>
                  <a:srgbClr val="000000"/>
                </a:solidFill>
                <a:latin typeface="Lucida Console" pitchFamily="49" charset="0"/>
              </a:rPr>
              <a:t>*</a:t>
            </a:r>
            <a:r>
              <a:rPr lang="en-US" sz="2100" dirty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sz="2100" dirty="0">
                <a:solidFill>
                  <a:srgbClr val="000000"/>
                </a:solidFill>
                <a:latin typeface="Lucida Console" pitchFamily="49" charset="0"/>
              </a:rPr>
              <a:t>+</a:t>
            </a:r>
            <a:r>
              <a:rPr lang="en-US" sz="2100" dirty="0">
                <a:solidFill>
                  <a:srgbClr val="000000"/>
                </a:solidFill>
                <a:latin typeface="Times New Roman" charset="0"/>
              </a:rPr>
              <a:t> and </a:t>
            </a:r>
            <a:r>
              <a:rPr lang="en-US" sz="2100" dirty="0">
                <a:solidFill>
                  <a:srgbClr val="000000"/>
                </a:solidFill>
                <a:latin typeface="Lucida Console" pitchFamily="49" charset="0"/>
              </a:rPr>
              <a:t>-</a:t>
            </a:r>
            <a:r>
              <a:rPr lang="en-US" sz="2100" dirty="0">
                <a:solidFill>
                  <a:srgbClr val="000000"/>
                </a:solidFill>
                <a:latin typeface="Times New Roman" charset="0"/>
              </a:rPr>
              <a:t> all have both unary and binary versions; these unary and binary versions can be separately overloaded.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552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1540</Words>
  <Application>Microsoft Office PowerPoint</Application>
  <PresentationFormat>On-screen Show (4:3)</PresentationFormat>
  <Paragraphs>190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CSE1002 – Problem Solving with Object Oriented Programming</vt:lpstr>
      <vt:lpstr>Number of class rooms Required Problem</vt:lpstr>
      <vt:lpstr>Number of class rooms Required Problem (cont’d)</vt:lpstr>
      <vt:lpstr>Algorithm</vt:lpstr>
      <vt:lpstr>Operator Overloading - Fundamentals</vt:lpstr>
      <vt:lpstr>Fundamentals (cont’d)</vt:lpstr>
      <vt:lpstr>Fundamentals (cont’d)</vt:lpstr>
      <vt:lpstr>Fundamentals (cont’d)</vt:lpstr>
      <vt:lpstr>Fundamentals (cont’d)</vt:lpstr>
      <vt:lpstr>Fundamentals (cont’d)</vt:lpstr>
      <vt:lpstr>Overloading Unary Operator</vt:lpstr>
      <vt:lpstr>Overloading Unary Operator (cont’d)</vt:lpstr>
      <vt:lpstr>Syntax for overloading unary operators</vt:lpstr>
      <vt:lpstr>Overloading Binary Operators</vt:lpstr>
      <vt:lpstr>Syntax for overloading a binary operator</vt:lpstr>
      <vt:lpstr>Operator Overloading (cont)</vt:lpstr>
      <vt:lpstr>Operator Overloading (cont)</vt:lpstr>
      <vt:lpstr>Operator Overloading (cont)</vt:lpstr>
      <vt:lpstr>Operator Overloading (cont)</vt:lpstr>
      <vt:lpstr>Operator Overloading (cont)</vt:lpstr>
      <vt:lpstr>Operator Overloading (cont)</vt:lpstr>
      <vt:lpstr>Overloading Relational Operator</vt:lpstr>
      <vt:lpstr>Overloading Arithmetic Assignment Operators</vt:lpstr>
      <vt:lpstr>Overloading stream extraction (&gt;&gt;) and insertion (&lt;&lt;) operators</vt:lpstr>
      <vt:lpstr>Overloading stream extraction (&gt;&gt;) and insertion (&lt;&lt;) operators (cont’d)</vt:lpstr>
      <vt:lpstr>Slide 26</vt:lpstr>
      <vt:lpstr>Slide 27</vt:lpstr>
      <vt:lpstr>Example: A Date Class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Operator Overloading</dc:title>
  <dc:creator>user</dc:creator>
  <cp:lastModifiedBy>Windows User</cp:lastModifiedBy>
  <cp:revision>55</cp:revision>
  <dcterms:created xsi:type="dcterms:W3CDTF">2016-01-21T12:30:00Z</dcterms:created>
  <dcterms:modified xsi:type="dcterms:W3CDTF">2016-03-06T12:49:29Z</dcterms:modified>
</cp:coreProperties>
</file>