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5F9FB-C117-4F2D-B92E-A1370D72FD48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677A7-7B47-461D-8AAD-A5DF5832319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81B74-463D-4E1C-86A6-60450BAF916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1.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Describing the system at abstract level to comprehend its complexity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2.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Necessary to manage complexity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Good for quick understanding of the systems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Less chances of conflicting views b/w end-user and system designers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EC1D8-8B96-4C0A-8672-868674EC0B0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. What does UML stand for?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. Industry standard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. Graphical notation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. Modeling tool … simplifies software design process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075C5-9BA8-425E-9AC4-8C5BDEA459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. More precise than natural language … less detailed than source code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. Not dependent on any language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. Standardized by various groups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B6E9-4C8E-4142-B1B1-26FF355A56A5}" type="datetimeFigureOut">
              <a:rPr lang="en-US" smtClean="0"/>
              <a:t>2/7/2016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FC12-F36C-454D-8E2F-0D8B3895DE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dia-installer.de/download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YjvLZblNo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OO Relationships</a:t>
            </a:r>
            <a:endParaRPr lang="en-US" altLang="en-US" sz="3200" b="1" smtClean="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two kinds of Relationships</a:t>
            </a:r>
          </a:p>
          <a:p>
            <a:pPr lvl="1" eaLnBrk="1" hangingPunct="1"/>
            <a:r>
              <a:rPr lang="en-US" altLang="en-US" smtClean="0"/>
              <a:t>Generalization (parent-child relationship)</a:t>
            </a:r>
          </a:p>
          <a:p>
            <a:pPr lvl="1" eaLnBrk="1" hangingPunct="1"/>
            <a:r>
              <a:rPr lang="en-US" altLang="en-US" smtClean="0"/>
              <a:t>Association (student enrolls in course)</a:t>
            </a:r>
          </a:p>
          <a:p>
            <a:pPr eaLnBrk="1" hangingPunct="1"/>
            <a:r>
              <a:rPr lang="en-US" altLang="en-US" smtClean="0"/>
              <a:t>Associations can be further classified as</a:t>
            </a:r>
          </a:p>
          <a:p>
            <a:pPr lvl="1" eaLnBrk="1" hangingPunct="1"/>
            <a:r>
              <a:rPr lang="en-US" altLang="en-US" smtClean="0"/>
              <a:t>Aggregation</a:t>
            </a:r>
          </a:p>
          <a:p>
            <a:pPr lvl="1" eaLnBrk="1" hangingPunct="1"/>
            <a:r>
              <a:rPr lang="en-US" altLang="en-US" smtClean="0"/>
              <a:t>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029"/>
          <p:cNvSpPr>
            <a:spLocks noChangeArrowheads="1"/>
          </p:cNvSpPr>
          <p:nvPr/>
        </p:nvSpPr>
        <p:spPr bwMode="auto">
          <a:xfrm>
            <a:off x="2616200" y="2222500"/>
            <a:ext cx="381000" cy="457200"/>
          </a:xfrm>
          <a:prstGeom prst="triangle">
            <a:avLst>
              <a:gd name="adj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11" name="Rectangle 1030"/>
          <p:cNvSpPr>
            <a:spLocks noChangeArrowheads="1"/>
          </p:cNvSpPr>
          <p:nvPr/>
        </p:nvSpPr>
        <p:spPr bwMode="auto">
          <a:xfrm>
            <a:off x="2044700" y="1739900"/>
            <a:ext cx="1752600" cy="457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12" name="Line 1032"/>
          <p:cNvSpPr>
            <a:spLocks noChangeShapeType="1"/>
          </p:cNvSpPr>
          <p:nvPr/>
        </p:nvSpPr>
        <p:spPr bwMode="auto">
          <a:xfrm>
            <a:off x="2044700" y="3263900"/>
            <a:ext cx="1752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13" name="Line 1033"/>
          <p:cNvSpPr>
            <a:spLocks noChangeShapeType="1"/>
          </p:cNvSpPr>
          <p:nvPr/>
        </p:nvSpPr>
        <p:spPr bwMode="auto">
          <a:xfrm>
            <a:off x="2044700" y="3263900"/>
            <a:ext cx="127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14" name="Rectangle 1034"/>
          <p:cNvSpPr>
            <a:spLocks noChangeArrowheads="1"/>
          </p:cNvSpPr>
          <p:nvPr/>
        </p:nvSpPr>
        <p:spPr bwMode="auto">
          <a:xfrm>
            <a:off x="1435100" y="3949700"/>
            <a:ext cx="1371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15" name="Rectangle 1035"/>
          <p:cNvSpPr>
            <a:spLocks noChangeArrowheads="1"/>
          </p:cNvSpPr>
          <p:nvPr/>
        </p:nvSpPr>
        <p:spPr bwMode="auto">
          <a:xfrm>
            <a:off x="3124200" y="3937000"/>
            <a:ext cx="15240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itchFamily="18" charset="0"/>
              </a:rPr>
              <a:t>Subtype2</a:t>
            </a:r>
          </a:p>
        </p:txBody>
      </p:sp>
      <p:sp>
        <p:nvSpPr>
          <p:cNvPr id="43016" name="Text Box 1037"/>
          <p:cNvSpPr txBox="1">
            <a:spLocks noChangeArrowheads="1"/>
          </p:cNvSpPr>
          <p:nvPr/>
        </p:nvSpPr>
        <p:spPr bwMode="auto">
          <a:xfrm>
            <a:off x="2197100" y="172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Supertype</a:t>
            </a:r>
          </a:p>
        </p:txBody>
      </p:sp>
      <p:sp>
        <p:nvSpPr>
          <p:cNvPr id="43017" name="Text Box 1038"/>
          <p:cNvSpPr txBox="1">
            <a:spLocks noChangeArrowheads="1"/>
          </p:cNvSpPr>
          <p:nvPr/>
        </p:nvSpPr>
        <p:spPr bwMode="auto">
          <a:xfrm>
            <a:off x="1435100" y="39497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Subtype1</a:t>
            </a:r>
          </a:p>
        </p:txBody>
      </p:sp>
      <p:sp>
        <p:nvSpPr>
          <p:cNvPr id="43018" name="Rectangle 1041"/>
          <p:cNvSpPr>
            <a:spLocks noChangeArrowheads="1"/>
          </p:cNvSpPr>
          <p:nvPr/>
        </p:nvSpPr>
        <p:spPr bwMode="auto">
          <a:xfrm>
            <a:off x="1828800" y="511175"/>
            <a:ext cx="6224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OO Relationships: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</a:rPr>
              <a:t>Generalization</a:t>
            </a:r>
          </a:p>
        </p:txBody>
      </p:sp>
      <p:sp>
        <p:nvSpPr>
          <p:cNvPr id="43019" name="Rectangle 1042"/>
          <p:cNvSpPr>
            <a:spLocks noChangeArrowheads="1"/>
          </p:cNvSpPr>
          <p:nvPr/>
        </p:nvSpPr>
        <p:spPr bwMode="auto">
          <a:xfrm>
            <a:off x="304800" y="4724400"/>
            <a:ext cx="4191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- Generalization expresses a parent/child relationship among related classes.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- Used for abstracting details in several layers</a:t>
            </a:r>
          </a:p>
        </p:txBody>
      </p:sp>
      <p:sp>
        <p:nvSpPr>
          <p:cNvPr id="43020" name="AutoShape 1054"/>
          <p:cNvSpPr>
            <a:spLocks noChangeArrowheads="1"/>
          </p:cNvSpPr>
          <p:nvPr/>
        </p:nvSpPr>
        <p:spPr bwMode="auto">
          <a:xfrm>
            <a:off x="6781800" y="2171700"/>
            <a:ext cx="228600" cy="304800"/>
          </a:xfrm>
          <a:prstGeom prst="triangle">
            <a:avLst>
              <a:gd name="adj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21" name="Rectangle 1055"/>
          <p:cNvSpPr>
            <a:spLocks noChangeArrowheads="1"/>
          </p:cNvSpPr>
          <p:nvPr/>
        </p:nvSpPr>
        <p:spPr bwMode="auto">
          <a:xfrm>
            <a:off x="6083300" y="1752600"/>
            <a:ext cx="15367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22" name="Line 1056"/>
          <p:cNvSpPr>
            <a:spLocks noChangeShapeType="1"/>
          </p:cNvSpPr>
          <p:nvPr/>
        </p:nvSpPr>
        <p:spPr bwMode="auto">
          <a:xfrm>
            <a:off x="6896100" y="25019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23" name="Line 1057"/>
          <p:cNvSpPr>
            <a:spLocks noChangeShapeType="1"/>
          </p:cNvSpPr>
          <p:nvPr/>
        </p:nvSpPr>
        <p:spPr bwMode="auto">
          <a:xfrm>
            <a:off x="5791200" y="28194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24" name="Rectangle 1059"/>
          <p:cNvSpPr>
            <a:spLocks noChangeArrowheads="1"/>
          </p:cNvSpPr>
          <p:nvPr/>
        </p:nvSpPr>
        <p:spPr bwMode="auto">
          <a:xfrm>
            <a:off x="5130800" y="3302000"/>
            <a:ext cx="1447800" cy="50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Regular 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Customer</a:t>
            </a:r>
          </a:p>
        </p:txBody>
      </p:sp>
      <p:sp>
        <p:nvSpPr>
          <p:cNvPr id="43025" name="Rectangle 1060"/>
          <p:cNvSpPr>
            <a:spLocks noChangeArrowheads="1"/>
          </p:cNvSpPr>
          <p:nvPr/>
        </p:nvSpPr>
        <p:spPr bwMode="auto">
          <a:xfrm>
            <a:off x="7162800" y="3314700"/>
            <a:ext cx="1524000" cy="495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Loyalty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 Customer</a:t>
            </a:r>
          </a:p>
        </p:txBody>
      </p:sp>
      <p:sp>
        <p:nvSpPr>
          <p:cNvPr id="43026" name="Text Box 1062"/>
          <p:cNvSpPr txBox="1">
            <a:spLocks noChangeArrowheads="1"/>
          </p:cNvSpPr>
          <p:nvPr/>
        </p:nvSpPr>
        <p:spPr bwMode="auto">
          <a:xfrm>
            <a:off x="6235700" y="1752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Customer</a:t>
            </a:r>
          </a:p>
        </p:txBody>
      </p:sp>
      <p:sp>
        <p:nvSpPr>
          <p:cNvPr id="43027" name="Text Box 1065"/>
          <p:cNvSpPr txBox="1">
            <a:spLocks noChangeArrowheads="1"/>
          </p:cNvSpPr>
          <p:nvPr/>
        </p:nvSpPr>
        <p:spPr bwMode="auto">
          <a:xfrm>
            <a:off x="4800600" y="17399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itchFamily="18" charset="0"/>
              </a:rPr>
              <a:t>  Example:</a:t>
            </a:r>
          </a:p>
        </p:txBody>
      </p:sp>
      <p:sp>
        <p:nvSpPr>
          <p:cNvPr id="43028" name="Line 1066"/>
          <p:cNvSpPr>
            <a:spLocks noChangeShapeType="1"/>
          </p:cNvSpPr>
          <p:nvPr/>
        </p:nvSpPr>
        <p:spPr bwMode="auto">
          <a:xfrm>
            <a:off x="3810000" y="32639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29" name="Line 1077"/>
          <p:cNvSpPr>
            <a:spLocks noChangeShapeType="1"/>
          </p:cNvSpPr>
          <p:nvPr/>
        </p:nvSpPr>
        <p:spPr bwMode="auto">
          <a:xfrm>
            <a:off x="57912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30" name="Line 1078"/>
          <p:cNvSpPr>
            <a:spLocks noChangeShapeType="1"/>
          </p:cNvSpPr>
          <p:nvPr/>
        </p:nvSpPr>
        <p:spPr bwMode="auto">
          <a:xfrm>
            <a:off x="78486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31" name="Line 1082"/>
          <p:cNvSpPr>
            <a:spLocks noChangeShapeType="1"/>
          </p:cNvSpPr>
          <p:nvPr/>
        </p:nvSpPr>
        <p:spPr bwMode="auto">
          <a:xfrm flipV="1">
            <a:off x="28194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32" name="Rectangle 1085"/>
          <p:cNvSpPr>
            <a:spLocks noChangeArrowheads="1"/>
          </p:cNvSpPr>
          <p:nvPr/>
        </p:nvSpPr>
        <p:spPr bwMode="auto">
          <a:xfrm>
            <a:off x="6172200" y="4343400"/>
            <a:ext cx="15367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33" name="Rectangle 1088"/>
          <p:cNvSpPr>
            <a:spLocks noChangeArrowheads="1"/>
          </p:cNvSpPr>
          <p:nvPr/>
        </p:nvSpPr>
        <p:spPr bwMode="auto">
          <a:xfrm>
            <a:off x="5219700" y="5892800"/>
            <a:ext cx="1447800" cy="50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Regular 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Customer</a:t>
            </a:r>
          </a:p>
        </p:txBody>
      </p:sp>
      <p:sp>
        <p:nvSpPr>
          <p:cNvPr id="43034" name="Rectangle 1089"/>
          <p:cNvSpPr>
            <a:spLocks noChangeArrowheads="1"/>
          </p:cNvSpPr>
          <p:nvPr/>
        </p:nvSpPr>
        <p:spPr bwMode="auto">
          <a:xfrm>
            <a:off x="7251700" y="5905500"/>
            <a:ext cx="1524000" cy="495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Loyalty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 Customer</a:t>
            </a:r>
          </a:p>
        </p:txBody>
      </p:sp>
      <p:sp>
        <p:nvSpPr>
          <p:cNvPr id="43035" name="Text Box 1090"/>
          <p:cNvSpPr txBox="1">
            <a:spLocks noChangeArrowheads="1"/>
          </p:cNvSpPr>
          <p:nvPr/>
        </p:nvSpPr>
        <p:spPr bwMode="auto">
          <a:xfrm>
            <a:off x="6324600" y="4343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Customer</a:t>
            </a:r>
          </a:p>
        </p:txBody>
      </p:sp>
      <p:sp>
        <p:nvSpPr>
          <p:cNvPr id="43036" name="Text Box 1091"/>
          <p:cNvSpPr txBox="1">
            <a:spLocks noChangeArrowheads="1"/>
          </p:cNvSpPr>
          <p:nvPr/>
        </p:nvSpPr>
        <p:spPr bwMode="auto">
          <a:xfrm>
            <a:off x="4889500" y="43307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itchFamily="18" charset="0"/>
              </a:rPr>
              <a:t>  or:</a:t>
            </a:r>
          </a:p>
        </p:txBody>
      </p:sp>
      <p:sp>
        <p:nvSpPr>
          <p:cNvPr id="43037" name="Line 1094"/>
          <p:cNvSpPr>
            <a:spLocks noChangeShapeType="1"/>
          </p:cNvSpPr>
          <p:nvPr/>
        </p:nvSpPr>
        <p:spPr bwMode="auto">
          <a:xfrm flipV="1">
            <a:off x="5905500" y="49530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38" name="Line 1095"/>
          <p:cNvSpPr>
            <a:spLocks noChangeShapeType="1"/>
          </p:cNvSpPr>
          <p:nvPr/>
        </p:nvSpPr>
        <p:spPr bwMode="auto">
          <a:xfrm>
            <a:off x="6400800" y="4876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39" name="Line 1096"/>
          <p:cNvSpPr>
            <a:spLocks noChangeShapeType="1"/>
          </p:cNvSpPr>
          <p:nvPr/>
        </p:nvSpPr>
        <p:spPr bwMode="auto">
          <a:xfrm flipV="1">
            <a:off x="6400800" y="4724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40" name="Line 1097"/>
          <p:cNvSpPr>
            <a:spLocks noChangeShapeType="1"/>
          </p:cNvSpPr>
          <p:nvPr/>
        </p:nvSpPr>
        <p:spPr bwMode="auto">
          <a:xfrm flipH="1">
            <a:off x="6629400" y="4724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41" name="Line 1098"/>
          <p:cNvSpPr>
            <a:spLocks noChangeShapeType="1"/>
          </p:cNvSpPr>
          <p:nvPr/>
        </p:nvSpPr>
        <p:spPr bwMode="auto">
          <a:xfrm flipH="1" flipV="1">
            <a:off x="7086600" y="49530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42" name="Line 1102"/>
          <p:cNvSpPr>
            <a:spLocks noChangeShapeType="1"/>
          </p:cNvSpPr>
          <p:nvPr/>
        </p:nvSpPr>
        <p:spPr bwMode="auto">
          <a:xfrm>
            <a:off x="6858000" y="4724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43" name="Line 1103"/>
          <p:cNvSpPr>
            <a:spLocks noChangeShapeType="1"/>
          </p:cNvSpPr>
          <p:nvPr/>
        </p:nvSpPr>
        <p:spPr bwMode="auto">
          <a:xfrm flipV="1">
            <a:off x="6934200" y="4876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3044" name="Line 1104"/>
          <p:cNvSpPr>
            <a:spLocks noChangeShapeType="1"/>
          </p:cNvSpPr>
          <p:nvPr/>
        </p:nvSpPr>
        <p:spPr bwMode="auto">
          <a:xfrm>
            <a:off x="6858000" y="4724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Represent relationship between instances of classes</a:t>
            </a:r>
          </a:p>
          <a:p>
            <a:pPr lvl="1" eaLnBrk="1" hangingPunct="1"/>
            <a:r>
              <a:rPr lang="en-US" altLang="en-US" sz="2400" smtClean="0"/>
              <a:t>Student enrolls in a course</a:t>
            </a:r>
          </a:p>
          <a:p>
            <a:pPr lvl="1" eaLnBrk="1" hangingPunct="1"/>
            <a:r>
              <a:rPr lang="en-US" altLang="en-US" sz="2400" smtClean="0"/>
              <a:t>Courses have students</a:t>
            </a:r>
          </a:p>
          <a:p>
            <a:pPr lvl="1" eaLnBrk="1" hangingPunct="1"/>
            <a:r>
              <a:rPr lang="en-US" altLang="en-US" sz="2400" smtClean="0"/>
              <a:t>Courses have exams</a:t>
            </a:r>
          </a:p>
          <a:p>
            <a:pPr lvl="1" eaLnBrk="1" hangingPunct="1"/>
            <a:r>
              <a:rPr lang="en-US" altLang="en-US" sz="2400" smtClean="0"/>
              <a:t>Etc.</a:t>
            </a:r>
          </a:p>
          <a:p>
            <a:pPr eaLnBrk="1" hangingPunct="1"/>
            <a:r>
              <a:rPr lang="en-US" altLang="en-US" smtClean="0"/>
              <a:t>Association has two ends</a:t>
            </a:r>
          </a:p>
          <a:p>
            <a:pPr lvl="1" eaLnBrk="1" hangingPunct="1"/>
            <a:r>
              <a:rPr lang="en-US" altLang="en-US" sz="2400" smtClean="0"/>
              <a:t>Role names (e.g. enrolls)</a:t>
            </a:r>
          </a:p>
          <a:p>
            <a:pPr lvl="1" eaLnBrk="1" hangingPunct="1"/>
            <a:r>
              <a:rPr lang="en-US" altLang="en-US" sz="2400" smtClean="0"/>
              <a:t>Multiplicity (e.g. One course can have many students)</a:t>
            </a:r>
          </a:p>
          <a:p>
            <a:pPr lvl="1" eaLnBrk="1" hangingPunct="1"/>
            <a:r>
              <a:rPr lang="en-US" altLang="en-US" sz="2400" smtClean="0"/>
              <a:t>Navigability (unidirectional, bidirectional)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itchFamily="18" charset="0"/>
              </a:rPr>
              <a:t> OO Relationships: </a:t>
            </a:r>
            <a:r>
              <a:rPr lang="en-US" altLang="en-US" sz="3200" b="1" smtClean="0">
                <a:latin typeface="Times New Roman" pitchFamily="18" charset="0"/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23950" y="457200"/>
            <a:ext cx="7772400" cy="533400"/>
          </a:xfrm>
          <a:extLst>
            <a:ext uri="{91240B29-F687-4F45-9708-019B960494DF}"/>
          </a:extLst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>
                <a:latin typeface="Times New Roman" pitchFamily="18" charset="0"/>
              </a:rPr>
              <a:t>OO Relationships: </a:t>
            </a:r>
            <a:r>
              <a:rPr lang="en-US" altLang="en-US" sz="3200" b="1">
                <a:latin typeface="Times New Roman" pitchFamily="18" charset="0"/>
              </a:rPr>
              <a:t>Aggregation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362200" y="1524000"/>
            <a:ext cx="1143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Class</a:t>
            </a:r>
            <a:r>
              <a:rPr lang="en-US" altLang="en-US" sz="1400" b="1">
                <a:latin typeface="Times New Roman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635125" y="2689225"/>
            <a:ext cx="1143000" cy="434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Class E</a:t>
            </a:r>
            <a:r>
              <a:rPr lang="en-US" altLang="en-US" sz="1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100388" y="2678113"/>
            <a:ext cx="1143000" cy="446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Class E</a:t>
            </a:r>
            <a:r>
              <a:rPr lang="en-US" altLang="en-US" sz="1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400" b="1" baseline="-25000">
                <a:latin typeface="Times New Roman" pitchFamily="18" charset="0"/>
              </a:rPr>
              <a:t> </a:t>
            </a:r>
          </a:p>
        </p:txBody>
      </p:sp>
      <p:sp>
        <p:nvSpPr>
          <p:cNvPr id="45062" name="Freeform 8"/>
          <p:cNvSpPr>
            <a:spLocks/>
          </p:cNvSpPr>
          <p:nvPr/>
        </p:nvSpPr>
        <p:spPr bwMode="auto">
          <a:xfrm>
            <a:off x="2209800" y="2362200"/>
            <a:ext cx="1447800" cy="304800"/>
          </a:xfrm>
          <a:custGeom>
            <a:avLst/>
            <a:gdLst>
              <a:gd name="T0" fmla="*/ 0 w 1824"/>
              <a:gd name="T1" fmla="*/ 2147483647 h 96"/>
              <a:gd name="T2" fmla="*/ 0 w 1824"/>
              <a:gd name="T3" fmla="*/ 0 h 96"/>
              <a:gd name="T4" fmla="*/ 2147483647 w 1824"/>
              <a:gd name="T5" fmla="*/ 0 h 96"/>
              <a:gd name="T6" fmla="*/ 2147483647 w 182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96"/>
              <a:gd name="T14" fmla="*/ 1824 w 182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96">
                <a:moveTo>
                  <a:pt x="0" y="96"/>
                </a:moveTo>
                <a:lnTo>
                  <a:pt x="0" y="0"/>
                </a:lnTo>
                <a:lnTo>
                  <a:pt x="1824" y="0"/>
                </a:lnTo>
                <a:lnTo>
                  <a:pt x="1824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14638" y="1903413"/>
            <a:ext cx="228600" cy="444500"/>
            <a:chOff x="4480" y="1304"/>
            <a:chExt cx="144" cy="280"/>
          </a:xfrm>
        </p:grpSpPr>
        <p:sp>
          <p:nvSpPr>
            <p:cNvPr id="45078" name="Line 10"/>
            <p:cNvSpPr>
              <a:spLocks noChangeShapeType="1"/>
            </p:cNvSpPr>
            <p:nvPr/>
          </p:nvSpPr>
          <p:spPr bwMode="auto">
            <a:xfrm>
              <a:off x="4552" y="1488"/>
              <a:ext cx="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9" name="AutoShape 11"/>
            <p:cNvSpPr>
              <a:spLocks noChangeArrowheads="1"/>
            </p:cNvSpPr>
            <p:nvPr/>
          </p:nvSpPr>
          <p:spPr bwMode="auto">
            <a:xfrm>
              <a:off x="4480" y="1304"/>
              <a:ext cx="144" cy="19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</p:grp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1295400" y="1981200"/>
            <a:ext cx="155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  <a:latin typeface="Times New Roman" pitchFamily="18" charset="0"/>
              </a:rPr>
              <a:t>AGGREGATION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4248150" y="1524000"/>
            <a:ext cx="46672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  <a:latin typeface="Times New Roman" pitchFamily="18" charset="0"/>
              </a:rPr>
              <a:t>Aggregation: </a:t>
            </a:r>
            <a:r>
              <a:rPr lang="en-US" altLang="en-US" sz="1400" b="1">
                <a:latin typeface="Times New Roman" pitchFamily="18" charset="0"/>
              </a:rPr>
              <a:t>expresses a relationship among instances </a:t>
            </a:r>
          </a:p>
          <a:p>
            <a:r>
              <a:rPr lang="en-US" altLang="en-US" sz="1400" b="1">
                <a:latin typeface="Times New Roman" pitchFamily="18" charset="0"/>
              </a:rPr>
              <a:t>of related classes.  It is a specific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kind of Container-Containee</a:t>
            </a:r>
            <a:r>
              <a:rPr lang="en-US" altLang="en-US" sz="1400" b="1">
                <a:latin typeface="Times New Roman" pitchFamily="18" charset="0"/>
              </a:rPr>
              <a:t>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relationship.   </a:t>
            </a:r>
          </a:p>
          <a:p>
            <a:endParaRPr lang="en-US" altLang="en-US" sz="1400" b="1">
              <a:latin typeface="Times New Roman" pitchFamily="18" charset="0"/>
            </a:endParaRPr>
          </a:p>
          <a:p>
            <a:r>
              <a:rPr lang="en-US" altLang="en-US" sz="1400" b="1">
                <a:latin typeface="Times New Roman" pitchFamily="18" charset="0"/>
              </a:rPr>
              <a:t>It expresses a relationship where an instance of the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Container-class has the responsibility to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hold and maintain</a:t>
            </a:r>
            <a:b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 instances</a:t>
            </a:r>
            <a:r>
              <a:rPr lang="en-US" altLang="en-US" sz="1400" b="1">
                <a:latin typeface="Times New Roman" pitchFamily="18" charset="0"/>
              </a:rPr>
              <a:t> of each Containee-class that have been created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outside the auspices of the Container-class. 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/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Aggregation should be used to express a more informal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relationship than composition expresses.  That is, it is an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appropriate relationship where the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Container and its </a:t>
            </a:r>
            <a:b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Containees</a:t>
            </a:r>
            <a:r>
              <a:rPr lang="en-US" altLang="en-US" sz="1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can be manipulated independently.</a:t>
            </a:r>
            <a:r>
              <a:rPr lang="en-US" altLang="en-US" sz="1400" b="1">
                <a:latin typeface="Times New Roman" pitchFamily="18" charset="0"/>
              </a:rPr>
              <a:t/>
            </a:r>
            <a:br>
              <a:rPr lang="en-US" altLang="en-US" sz="1400" b="1">
                <a:latin typeface="Times New Roman" pitchFamily="18" charset="0"/>
              </a:rPr>
            </a:br>
            <a:endParaRPr lang="en-US" altLang="en-US" sz="1400" b="1">
              <a:latin typeface="Times New Roman" pitchFamily="18" charset="0"/>
            </a:endParaRPr>
          </a:p>
          <a:p>
            <a:r>
              <a:rPr lang="en-US" altLang="en-US" sz="1400" b="1">
                <a:latin typeface="Times New Roman" pitchFamily="18" charset="0"/>
              </a:rPr>
              <a:t>Aggregation is appropriate when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Container and Containees</a:t>
            </a:r>
            <a:r>
              <a:rPr lang="en-US" altLang="en-US" sz="1400" b="1">
                <a:latin typeface="Times New Roman" pitchFamily="18" charset="0"/>
              </a:rPr>
              <a:t> have no special access privileges to each other.</a:t>
            </a:r>
          </a:p>
        </p:txBody>
      </p:sp>
      <p:sp>
        <p:nvSpPr>
          <p:cNvPr id="45066" name="Text Box 14"/>
          <p:cNvSpPr txBox="1">
            <a:spLocks noChangeArrowheads="1"/>
          </p:cNvSpPr>
          <p:nvPr/>
        </p:nvSpPr>
        <p:spPr bwMode="auto">
          <a:xfrm>
            <a:off x="2209800" y="1219200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Times New Roman" pitchFamily="18" charset="0"/>
              </a:rPr>
              <a:t>Container Class</a:t>
            </a:r>
          </a:p>
        </p:txBody>
      </p:sp>
      <p:sp>
        <p:nvSpPr>
          <p:cNvPr id="45067" name="Text Box 15"/>
          <p:cNvSpPr txBox="1">
            <a:spLocks noChangeArrowheads="1"/>
          </p:cNvSpPr>
          <p:nvPr/>
        </p:nvSpPr>
        <p:spPr bwMode="auto">
          <a:xfrm>
            <a:off x="2209800" y="3505200"/>
            <a:ext cx="155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Times New Roman" pitchFamily="18" charset="0"/>
              </a:rPr>
              <a:t>Containee Classes</a:t>
            </a:r>
          </a:p>
        </p:txBody>
      </p:sp>
      <p:sp>
        <p:nvSpPr>
          <p:cNvPr id="45068" name="AutoShape 16"/>
          <p:cNvSpPr>
            <a:spLocks/>
          </p:cNvSpPr>
          <p:nvPr/>
        </p:nvSpPr>
        <p:spPr bwMode="auto">
          <a:xfrm rot="-5400000">
            <a:off x="2857500" y="2476500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2403475" y="4572000"/>
            <a:ext cx="1143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Bag</a:t>
            </a:r>
          </a:p>
        </p:txBody>
      </p:sp>
      <p:sp>
        <p:nvSpPr>
          <p:cNvPr id="45070" name="Rectangle 18"/>
          <p:cNvSpPr>
            <a:spLocks noChangeArrowheads="1"/>
          </p:cNvSpPr>
          <p:nvPr/>
        </p:nvSpPr>
        <p:spPr bwMode="auto">
          <a:xfrm>
            <a:off x="1676400" y="5737225"/>
            <a:ext cx="1143000" cy="434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Apples</a:t>
            </a:r>
            <a:endParaRPr lang="en-US" altLang="en-US" sz="1400" b="1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71" name="Rectangle 19"/>
          <p:cNvSpPr>
            <a:spLocks noChangeArrowheads="1"/>
          </p:cNvSpPr>
          <p:nvPr/>
        </p:nvSpPr>
        <p:spPr bwMode="auto">
          <a:xfrm>
            <a:off x="3141663" y="5726113"/>
            <a:ext cx="1143000" cy="446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Milk</a:t>
            </a:r>
            <a:r>
              <a:rPr lang="en-US" altLang="en-US" sz="1400" b="1" baseline="-25000">
                <a:latin typeface="Times New Roman" pitchFamily="18" charset="0"/>
              </a:rPr>
              <a:t> </a:t>
            </a:r>
          </a:p>
        </p:txBody>
      </p:sp>
      <p:sp>
        <p:nvSpPr>
          <p:cNvPr id="45072" name="Freeform 20"/>
          <p:cNvSpPr>
            <a:spLocks/>
          </p:cNvSpPr>
          <p:nvPr/>
        </p:nvSpPr>
        <p:spPr bwMode="auto">
          <a:xfrm>
            <a:off x="2251075" y="5410200"/>
            <a:ext cx="1447800" cy="304800"/>
          </a:xfrm>
          <a:custGeom>
            <a:avLst/>
            <a:gdLst>
              <a:gd name="T0" fmla="*/ 0 w 1824"/>
              <a:gd name="T1" fmla="*/ 2147483647 h 96"/>
              <a:gd name="T2" fmla="*/ 0 w 1824"/>
              <a:gd name="T3" fmla="*/ 0 h 96"/>
              <a:gd name="T4" fmla="*/ 2147483647 w 1824"/>
              <a:gd name="T5" fmla="*/ 0 h 96"/>
              <a:gd name="T6" fmla="*/ 2147483647 w 182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96"/>
              <a:gd name="T14" fmla="*/ 1824 w 182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96">
                <a:moveTo>
                  <a:pt x="0" y="96"/>
                </a:moveTo>
                <a:lnTo>
                  <a:pt x="0" y="0"/>
                </a:lnTo>
                <a:lnTo>
                  <a:pt x="1824" y="0"/>
                </a:lnTo>
                <a:lnTo>
                  <a:pt x="1824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836863" y="4964113"/>
            <a:ext cx="228600" cy="457200"/>
            <a:chOff x="2640" y="2880"/>
            <a:chExt cx="144" cy="288"/>
          </a:xfrm>
        </p:grpSpPr>
        <p:sp>
          <p:nvSpPr>
            <p:cNvPr id="45076" name="Line 22"/>
            <p:cNvSpPr>
              <a:spLocks noChangeShapeType="1"/>
            </p:cNvSpPr>
            <p:nvPr/>
          </p:nvSpPr>
          <p:spPr bwMode="auto">
            <a:xfrm flipH="1">
              <a:off x="2712" y="3048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7" name="AutoShape 23"/>
            <p:cNvSpPr>
              <a:spLocks noChangeArrowheads="1"/>
            </p:cNvSpPr>
            <p:nvPr/>
          </p:nvSpPr>
          <p:spPr bwMode="auto">
            <a:xfrm>
              <a:off x="2640" y="2880"/>
              <a:ext cx="144" cy="19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</p:grpSp>
      <p:sp>
        <p:nvSpPr>
          <p:cNvPr id="45074" name="Text Box 24"/>
          <p:cNvSpPr txBox="1">
            <a:spLocks noChangeArrowheads="1"/>
          </p:cNvSpPr>
          <p:nvPr/>
        </p:nvSpPr>
        <p:spPr bwMode="auto">
          <a:xfrm>
            <a:off x="1371600" y="4495800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0000FF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45075" name="Text Box 25"/>
          <p:cNvSpPr txBox="1">
            <a:spLocks noChangeArrowheads="1"/>
          </p:cNvSpPr>
          <p:nvPr/>
        </p:nvSpPr>
        <p:spPr bwMode="auto">
          <a:xfrm>
            <a:off x="3413125" y="6248400"/>
            <a:ext cx="268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Times New Roman" pitchFamily="18" charset="0"/>
              </a:rPr>
              <a:t>[From Dr.David A. Workman]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8"/>
          <p:cNvSpPr>
            <a:spLocks noChangeArrowheads="1"/>
          </p:cNvSpPr>
          <p:nvPr/>
        </p:nvSpPr>
        <p:spPr bwMode="auto">
          <a:xfrm>
            <a:off x="685800" y="304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OO Relationships: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</a:rPr>
              <a:t>Composition</a:t>
            </a:r>
          </a:p>
        </p:txBody>
      </p:sp>
      <p:sp>
        <p:nvSpPr>
          <p:cNvPr id="46083" name="Rectangle 1029"/>
          <p:cNvSpPr>
            <a:spLocks noChangeArrowheads="1"/>
          </p:cNvSpPr>
          <p:nvPr/>
        </p:nvSpPr>
        <p:spPr bwMode="auto">
          <a:xfrm>
            <a:off x="2005013" y="1360488"/>
            <a:ext cx="1143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Class W</a:t>
            </a:r>
          </a:p>
        </p:txBody>
      </p:sp>
      <p:sp>
        <p:nvSpPr>
          <p:cNvPr id="46084" name="Rectangle 1030"/>
          <p:cNvSpPr>
            <a:spLocks noChangeArrowheads="1"/>
          </p:cNvSpPr>
          <p:nvPr/>
        </p:nvSpPr>
        <p:spPr bwMode="auto">
          <a:xfrm>
            <a:off x="1277938" y="2525713"/>
            <a:ext cx="1143000" cy="434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Class</a:t>
            </a:r>
            <a:r>
              <a:rPr lang="en-US" altLang="en-US" sz="1400" b="1">
                <a:latin typeface="Times New Roman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en-US" sz="1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85" name="Rectangle 1031"/>
          <p:cNvSpPr>
            <a:spLocks noChangeArrowheads="1"/>
          </p:cNvSpPr>
          <p:nvPr/>
        </p:nvSpPr>
        <p:spPr bwMode="auto">
          <a:xfrm>
            <a:off x="2743200" y="2514600"/>
            <a:ext cx="1143000" cy="446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Class</a:t>
            </a:r>
            <a:r>
              <a:rPr lang="en-US" altLang="en-US" sz="1400" b="1">
                <a:latin typeface="Times New Roman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en-US" sz="1400" b="1" baseline="-25000">
                <a:solidFill>
                  <a:srgbClr val="0000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46086" name="Freeform 1032"/>
          <p:cNvSpPr>
            <a:spLocks/>
          </p:cNvSpPr>
          <p:nvPr/>
        </p:nvSpPr>
        <p:spPr bwMode="auto">
          <a:xfrm>
            <a:off x="1852613" y="2198688"/>
            <a:ext cx="1447800" cy="304800"/>
          </a:xfrm>
          <a:custGeom>
            <a:avLst/>
            <a:gdLst>
              <a:gd name="T0" fmla="*/ 0 w 1824"/>
              <a:gd name="T1" fmla="*/ 2147483647 h 96"/>
              <a:gd name="T2" fmla="*/ 0 w 1824"/>
              <a:gd name="T3" fmla="*/ 0 h 96"/>
              <a:gd name="T4" fmla="*/ 2147483647 w 1824"/>
              <a:gd name="T5" fmla="*/ 0 h 96"/>
              <a:gd name="T6" fmla="*/ 2147483647 w 182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96"/>
              <a:gd name="T14" fmla="*/ 1824 w 182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96">
                <a:moveTo>
                  <a:pt x="0" y="96"/>
                </a:moveTo>
                <a:lnTo>
                  <a:pt x="0" y="0"/>
                </a:lnTo>
                <a:lnTo>
                  <a:pt x="1824" y="0"/>
                </a:lnTo>
                <a:lnTo>
                  <a:pt x="1824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2457450" y="1739900"/>
            <a:ext cx="228600" cy="444500"/>
            <a:chOff x="4480" y="1304"/>
            <a:chExt cx="144" cy="280"/>
          </a:xfrm>
        </p:grpSpPr>
        <p:sp>
          <p:nvSpPr>
            <p:cNvPr id="46102" name="Line 1034"/>
            <p:cNvSpPr>
              <a:spLocks noChangeShapeType="1"/>
            </p:cNvSpPr>
            <p:nvPr/>
          </p:nvSpPr>
          <p:spPr bwMode="auto">
            <a:xfrm>
              <a:off x="4552" y="1488"/>
              <a:ext cx="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103" name="AutoShape 1035"/>
            <p:cNvSpPr>
              <a:spLocks noChangeArrowheads="1"/>
            </p:cNvSpPr>
            <p:nvPr/>
          </p:nvSpPr>
          <p:spPr bwMode="auto">
            <a:xfrm>
              <a:off x="4480" y="1304"/>
              <a:ext cx="144" cy="192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</p:grpSp>
      <p:sp>
        <p:nvSpPr>
          <p:cNvPr id="46088" name="Text Box 1037"/>
          <p:cNvSpPr txBox="1">
            <a:spLocks noChangeArrowheads="1"/>
          </p:cNvSpPr>
          <p:nvPr/>
        </p:nvSpPr>
        <p:spPr bwMode="auto">
          <a:xfrm>
            <a:off x="3962400" y="914400"/>
            <a:ext cx="491648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  <a:latin typeface="Times New Roman" pitchFamily="18" charset="0"/>
              </a:rPr>
              <a:t>Composition: </a:t>
            </a:r>
            <a:r>
              <a:rPr lang="en-US" altLang="en-US" sz="1400" b="1">
                <a:latin typeface="Times New Roman" pitchFamily="18" charset="0"/>
              </a:rPr>
              <a:t>expresses a relationship among instances </a:t>
            </a:r>
          </a:p>
          <a:p>
            <a:r>
              <a:rPr lang="en-US" altLang="en-US" sz="1400" b="1">
                <a:latin typeface="Times New Roman" pitchFamily="18" charset="0"/>
              </a:rPr>
              <a:t>of related classes.  It is a specific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kind of Whole-Part</a:t>
            </a:r>
            <a:r>
              <a:rPr lang="en-US" altLang="en-US" sz="1400" b="1">
                <a:latin typeface="Times New Roman" pitchFamily="18" charset="0"/>
              </a:rPr>
              <a:t>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relationship.   </a:t>
            </a:r>
          </a:p>
          <a:p>
            <a:endParaRPr lang="en-US" altLang="en-US" sz="1400" b="1">
              <a:latin typeface="Times New Roman" pitchFamily="18" charset="0"/>
            </a:endParaRPr>
          </a:p>
          <a:p>
            <a:r>
              <a:rPr lang="en-US" altLang="en-US" sz="1400" b="1">
                <a:latin typeface="Times New Roman" pitchFamily="18" charset="0"/>
              </a:rPr>
              <a:t>It expresses a relationship where an instance of the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Whole-class has the responsibility to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create and initialize</a:t>
            </a:r>
            <a:b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 instances</a:t>
            </a:r>
            <a:r>
              <a:rPr lang="en-US" altLang="en-US" sz="1400" b="1">
                <a:latin typeface="Times New Roman" pitchFamily="18" charset="0"/>
              </a:rPr>
              <a:t> of each Part-class. 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/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It may also be used to express a relationship where instances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of the Part-classes have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privileged access or visibility</a:t>
            </a:r>
            <a:r>
              <a:rPr lang="en-US" altLang="en-US" sz="1400" b="1">
                <a:latin typeface="Times New Roman" pitchFamily="18" charset="0"/>
              </a:rPr>
              <a:t> to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certain attributes and/or behaviors defined by the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Whole-class. 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/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Composition should also be used to express relationship where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 </a:t>
            </a: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instances of the Whole-class have exclusive access to and </a:t>
            </a:r>
            <a:b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chemeClr val="folHlink"/>
                </a:solidFill>
                <a:latin typeface="Times New Roman" pitchFamily="18" charset="0"/>
              </a:rPr>
              <a:t>control of instances of the Part-classes</a:t>
            </a:r>
            <a:r>
              <a:rPr lang="en-US" altLang="en-US" sz="1400" b="1">
                <a:latin typeface="Times New Roman" pitchFamily="18" charset="0"/>
              </a:rPr>
              <a:t>.</a:t>
            </a:r>
          </a:p>
          <a:p>
            <a:endParaRPr lang="en-US" altLang="en-US" sz="1400" b="1">
              <a:latin typeface="Times New Roman" pitchFamily="18" charset="0"/>
            </a:endParaRPr>
          </a:p>
          <a:p>
            <a:r>
              <a:rPr lang="en-US" altLang="en-US" sz="1400" b="1">
                <a:latin typeface="Times New Roman" pitchFamily="18" charset="0"/>
              </a:rPr>
              <a:t>Composition should be used to express a relationship where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the behavior of Part instances is undefined without being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related to an instance of the Whole.  And, conversely,  the</a:t>
            </a:r>
          </a:p>
          <a:p>
            <a:r>
              <a:rPr lang="en-US" altLang="en-US" sz="1400" b="1">
                <a:latin typeface="Times New Roman" pitchFamily="18" charset="0"/>
              </a:rPr>
              <a:t>behavior of the Whole is ill-defined or incomplete if one or </a:t>
            </a:r>
            <a:br>
              <a:rPr lang="en-US" altLang="en-US" sz="1400" b="1">
                <a:latin typeface="Times New Roman" pitchFamily="18" charset="0"/>
              </a:rPr>
            </a:br>
            <a:r>
              <a:rPr lang="en-US" altLang="en-US" sz="1400" b="1">
                <a:latin typeface="Times New Roman" pitchFamily="18" charset="0"/>
              </a:rPr>
              <a:t>more of the Part instances are undefined.</a:t>
            </a:r>
          </a:p>
        </p:txBody>
      </p:sp>
      <p:sp>
        <p:nvSpPr>
          <p:cNvPr id="46089" name="Text Box 1038"/>
          <p:cNvSpPr txBox="1">
            <a:spLocks noChangeArrowheads="1"/>
          </p:cNvSpPr>
          <p:nvPr/>
        </p:nvSpPr>
        <p:spPr bwMode="auto">
          <a:xfrm>
            <a:off x="1508125" y="1077913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Times New Roman" pitchFamily="18" charset="0"/>
              </a:rPr>
              <a:t>Whole Class</a:t>
            </a:r>
          </a:p>
        </p:txBody>
      </p:sp>
      <p:sp>
        <p:nvSpPr>
          <p:cNvPr id="46090" name="Text Box 1039"/>
          <p:cNvSpPr txBox="1">
            <a:spLocks noChangeArrowheads="1"/>
          </p:cNvSpPr>
          <p:nvPr/>
        </p:nvSpPr>
        <p:spPr bwMode="auto">
          <a:xfrm>
            <a:off x="2081213" y="3341688"/>
            <a:ext cx="1119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Times New Roman" pitchFamily="18" charset="0"/>
              </a:rPr>
              <a:t>Part Classes</a:t>
            </a:r>
          </a:p>
        </p:txBody>
      </p:sp>
      <p:sp>
        <p:nvSpPr>
          <p:cNvPr id="46091" name="AutoShape 1040"/>
          <p:cNvSpPr>
            <a:spLocks/>
          </p:cNvSpPr>
          <p:nvPr/>
        </p:nvSpPr>
        <p:spPr bwMode="auto">
          <a:xfrm rot="-5400000">
            <a:off x="2500313" y="2312988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grpSp>
        <p:nvGrpSpPr>
          <p:cNvPr id="3" name="Group 1041"/>
          <p:cNvGrpSpPr>
            <a:grpSpLocks/>
          </p:cNvGrpSpPr>
          <p:nvPr/>
        </p:nvGrpSpPr>
        <p:grpSpPr bwMode="auto">
          <a:xfrm>
            <a:off x="1319213" y="4408488"/>
            <a:ext cx="2608262" cy="1600200"/>
            <a:chOff x="742" y="2640"/>
            <a:chExt cx="1643" cy="1008"/>
          </a:xfrm>
        </p:grpSpPr>
        <p:sp>
          <p:nvSpPr>
            <p:cNvPr id="46095" name="Rectangle 1042"/>
            <p:cNvSpPr>
              <a:spLocks noChangeArrowheads="1"/>
            </p:cNvSpPr>
            <p:nvPr/>
          </p:nvSpPr>
          <p:spPr bwMode="auto">
            <a:xfrm>
              <a:off x="1200" y="2640"/>
              <a:ext cx="72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latin typeface="Times New Roman" pitchFamily="18" charset="0"/>
                </a:rPr>
                <a:t>Automobile</a:t>
              </a:r>
            </a:p>
          </p:txBody>
        </p:sp>
        <p:sp>
          <p:nvSpPr>
            <p:cNvPr id="46096" name="Rectangle 1043"/>
            <p:cNvSpPr>
              <a:spLocks noChangeArrowheads="1"/>
            </p:cNvSpPr>
            <p:nvPr/>
          </p:nvSpPr>
          <p:spPr bwMode="auto">
            <a:xfrm>
              <a:off x="742" y="3374"/>
              <a:ext cx="720" cy="27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latin typeface="Times New Roman" pitchFamily="18" charset="0"/>
                </a:rPr>
                <a:t>Engine</a:t>
              </a:r>
              <a:endParaRPr lang="en-US" altLang="en-US" sz="1400" b="1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7" name="Rectangle 1044"/>
            <p:cNvSpPr>
              <a:spLocks noChangeArrowheads="1"/>
            </p:cNvSpPr>
            <p:nvPr/>
          </p:nvSpPr>
          <p:spPr bwMode="auto">
            <a:xfrm>
              <a:off x="1665" y="3367"/>
              <a:ext cx="720" cy="2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latin typeface="Times New Roman" pitchFamily="18" charset="0"/>
                </a:rPr>
                <a:t>Transmission</a:t>
              </a:r>
              <a:r>
                <a:rPr lang="en-US" altLang="en-US" sz="1400" b="1" baseline="-25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6098" name="Freeform 1045"/>
            <p:cNvSpPr>
              <a:spLocks/>
            </p:cNvSpPr>
            <p:nvPr/>
          </p:nvSpPr>
          <p:spPr bwMode="auto">
            <a:xfrm>
              <a:off x="1104" y="3168"/>
              <a:ext cx="912" cy="192"/>
            </a:xfrm>
            <a:custGeom>
              <a:avLst/>
              <a:gdLst>
                <a:gd name="T0" fmla="*/ 0 w 1824"/>
                <a:gd name="T1" fmla="*/ 1536 h 96"/>
                <a:gd name="T2" fmla="*/ 0 w 1824"/>
                <a:gd name="T3" fmla="*/ 0 h 96"/>
                <a:gd name="T4" fmla="*/ 114 w 1824"/>
                <a:gd name="T5" fmla="*/ 0 h 96"/>
                <a:gd name="T6" fmla="*/ 114 w 1824"/>
                <a:gd name="T7" fmla="*/ 153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96"/>
                <a:gd name="T14" fmla="*/ 1824 w 182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96">
                  <a:moveTo>
                    <a:pt x="0" y="96"/>
                  </a:moveTo>
                  <a:lnTo>
                    <a:pt x="0" y="0"/>
                  </a:lnTo>
                  <a:lnTo>
                    <a:pt x="1824" y="0"/>
                  </a:lnTo>
                  <a:lnTo>
                    <a:pt x="182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046"/>
            <p:cNvGrpSpPr>
              <a:grpSpLocks/>
            </p:cNvGrpSpPr>
            <p:nvPr/>
          </p:nvGrpSpPr>
          <p:grpSpPr bwMode="auto">
            <a:xfrm>
              <a:off x="1473" y="2887"/>
              <a:ext cx="144" cy="288"/>
              <a:chOff x="2640" y="2880"/>
              <a:chExt cx="144" cy="288"/>
            </a:xfrm>
          </p:grpSpPr>
          <p:sp>
            <p:nvSpPr>
              <p:cNvPr id="46100" name="Line 1047"/>
              <p:cNvSpPr>
                <a:spLocks noChangeShapeType="1"/>
              </p:cNvSpPr>
              <p:nvPr/>
            </p:nvSpPr>
            <p:spPr bwMode="auto">
              <a:xfrm flipH="1">
                <a:off x="2712" y="3048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01" name="AutoShape 1048"/>
              <p:cNvSpPr>
                <a:spLocks noChangeArrowheads="1"/>
              </p:cNvSpPr>
              <p:nvPr/>
            </p:nvSpPr>
            <p:spPr bwMode="auto">
              <a:xfrm>
                <a:off x="2640" y="2880"/>
                <a:ext cx="144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>
                  <a:latin typeface="Calibri" pitchFamily="34" charset="0"/>
                </a:endParaRPr>
              </a:p>
            </p:txBody>
          </p:sp>
        </p:grpSp>
      </p:grpSp>
      <p:sp>
        <p:nvSpPr>
          <p:cNvPr id="46093" name="Text Box 1049"/>
          <p:cNvSpPr txBox="1">
            <a:spLocks noChangeArrowheads="1"/>
          </p:cNvSpPr>
          <p:nvPr/>
        </p:nvSpPr>
        <p:spPr bwMode="auto">
          <a:xfrm>
            <a:off x="1371600" y="3962400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0000FF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46094" name="Text Box 1051"/>
          <p:cNvSpPr txBox="1">
            <a:spLocks noChangeArrowheads="1"/>
          </p:cNvSpPr>
          <p:nvPr/>
        </p:nvSpPr>
        <p:spPr bwMode="auto">
          <a:xfrm>
            <a:off x="3413125" y="6172200"/>
            <a:ext cx="268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Times New Roman" pitchFamily="18" charset="0"/>
              </a:rPr>
              <a:t>[From Dr.David A. Workman]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25"/>
            <a:ext cx="8229600" cy="1006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/>
              <a:t/>
            </a:r>
            <a:br>
              <a:rPr lang="en-US" altLang="en-US" sz="3200" b="1"/>
            </a:br>
            <a:r>
              <a:rPr lang="en-US" altLang="en-US" sz="3200" b="1"/>
              <a:t>Aggregation vs. Composition</a:t>
            </a:r>
            <a:r>
              <a:rPr lang="en-US" altLang="en-US" b="1"/>
              <a:t/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219200" y="16764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>
              <a:latin typeface="Times New Roman" pitchFamily="18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Composition</a:t>
            </a:r>
            <a:r>
              <a:rPr lang="en-US" altLang="en-US" sz="2000">
                <a:latin typeface="Times New Roman" pitchFamily="18" charset="0"/>
                <a:cs typeface="+mn-cs"/>
              </a:rPr>
              <a:t> is really a strong form of </a:t>
            </a:r>
            <a:r>
              <a:rPr lang="en-US" altLang="en-US" sz="2000" b="1">
                <a:latin typeface="Times New Roman" pitchFamily="18" charset="0"/>
                <a:cs typeface="+mn-cs"/>
              </a:rPr>
              <a:t>aggregation</a:t>
            </a:r>
            <a:r>
              <a:rPr lang="en-US" altLang="en-US" sz="2000">
                <a:latin typeface="Times New Roman" pitchFamily="18" charset="0"/>
                <a:cs typeface="+mn-cs"/>
              </a:rPr>
              <a:t>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>
                <a:latin typeface="Times New Roman" pitchFamily="18" charset="0"/>
                <a:cs typeface="+mn-cs"/>
              </a:rPr>
              <a:t>components have only one owner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>
                <a:latin typeface="Times New Roman" pitchFamily="18" charset="0"/>
                <a:cs typeface="+mn-cs"/>
              </a:rPr>
              <a:t>components cannot exist independent of their owner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>
                <a:latin typeface="Times New Roman" pitchFamily="18" charset="0"/>
                <a:cs typeface="+mn-cs"/>
              </a:rPr>
              <a:t>components live or die with their owner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>
                <a:latin typeface="Times New Roman" pitchFamily="18" charset="0"/>
                <a:cs typeface="+mn-cs"/>
              </a:rPr>
              <a:t>e.g. Each car has an engine that can not be shared with other cars.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000">
              <a:latin typeface="Times New Roman" pitchFamily="18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 b="1">
                <a:latin typeface="Times New Roman" pitchFamily="18" charset="0"/>
                <a:cs typeface="+mn-cs"/>
              </a:rPr>
              <a:t>Aggregations</a:t>
            </a:r>
            <a:r>
              <a:rPr lang="en-US" altLang="en-US" sz="2000">
                <a:latin typeface="Times New Roman" pitchFamily="18" charset="0"/>
                <a:cs typeface="+mn-cs"/>
              </a:rPr>
              <a:t> may form "part of" the aggregate, but may not be essential to it. They may also exist independent of the aggregate.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>
                <a:latin typeface="Times New Roman" pitchFamily="18" charset="0"/>
                <a:cs typeface="+mn-cs"/>
              </a:rPr>
              <a:t>  e.g. Apples may exist independent of the bag.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Order placement problem-Class diagram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47925"/>
            <a:ext cx="8229600" cy="2830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Association: Multiplicity and Roles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701800" y="2254250"/>
            <a:ext cx="1752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006600" y="2514600"/>
            <a:ext cx="1074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University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6518275" y="2254250"/>
            <a:ext cx="1752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6959600" y="2514600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Person</a:t>
            </a:r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3454400" y="301625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3454400" y="240665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3438525" y="20097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3530600" y="316865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0..1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6121400" y="2025650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121400" y="3168650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1016000" y="4038600"/>
            <a:ext cx="3352800" cy="223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altLang="en-US" sz="1400" b="1">
                <a:solidFill>
                  <a:schemeClr val="folHlink"/>
                </a:solidFill>
              </a:rPr>
              <a:t>Multiplicity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 u="sng"/>
              <a:t>Symbol	Meaning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/>
              <a:t>1		One and only one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/>
              <a:t>0..1		Zero or one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/>
              <a:t>M..N		From M to N (natural language)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/>
              <a:t>*		From zero to any positive integer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/>
              <a:t>0..*		From zero to any positive integer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1200"/>
              <a:t>1..*		From one to any positive integer</a:t>
            </a: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5969000" y="3352800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teacher</a:t>
            </a: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3378200" y="3429000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employer</a:t>
            </a: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6248400" y="3810000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>
                <a:solidFill>
                  <a:schemeClr val="folHlink"/>
                </a:solidFill>
              </a:rPr>
              <a:t>Role</a:t>
            </a:r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H="1" flipV="1">
            <a:off x="6502400" y="3657600"/>
            <a:ext cx="4572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4953000" y="4495800"/>
            <a:ext cx="36576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folHlink"/>
                </a:solidFill>
              </a:rPr>
              <a:t>Role</a:t>
            </a:r>
          </a:p>
          <a:p>
            <a:pPr>
              <a:spcBef>
                <a:spcPct val="50000"/>
              </a:spcBef>
            </a:pPr>
            <a:r>
              <a:rPr lang="en-US" altLang="en-US" sz="1400" i="1"/>
              <a:t>“A given university groups many people; some act as students, others as teachers.  A given student belongs to a single university; a given teacher may or may not be working for the university at a particular time.”</a:t>
            </a: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5867400" y="16764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381000"/>
            <a:ext cx="5819775" cy="4572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charset="0"/>
              </a:rPr>
              <a:t>More Example on Class Diagram</a:t>
            </a: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2338388" y="990600"/>
            <a:ext cx="973137" cy="1314450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644775" y="1012825"/>
            <a:ext cx="40798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Order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>
            <a:off x="2349500" y="1217613"/>
            <a:ext cx="9509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2428875" y="1250950"/>
            <a:ext cx="814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-dateReceived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554288" y="1409700"/>
            <a:ext cx="569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-isPrepaid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2406650" y="1568450"/>
            <a:ext cx="8953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-number :String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2428875" y="1727200"/>
            <a:ext cx="8382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-price : Money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2349500" y="1920875"/>
            <a:ext cx="9509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87" name="Rectangle 13"/>
          <p:cNvSpPr>
            <a:spLocks noChangeArrowheads="1"/>
          </p:cNvSpPr>
          <p:nvPr/>
        </p:nvSpPr>
        <p:spPr bwMode="auto">
          <a:xfrm>
            <a:off x="2508250" y="1954213"/>
            <a:ext cx="6794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+dispatch()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8" name="Rectangle 14"/>
          <p:cNvSpPr>
            <a:spLocks noChangeArrowheads="1"/>
          </p:cNvSpPr>
          <p:nvPr/>
        </p:nvSpPr>
        <p:spPr bwMode="auto">
          <a:xfrm>
            <a:off x="2598738" y="211296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+close()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89" name="Rectangle 15"/>
          <p:cNvSpPr>
            <a:spLocks noChangeArrowheads="1"/>
          </p:cNvSpPr>
          <p:nvPr/>
        </p:nvSpPr>
        <p:spPr bwMode="auto">
          <a:xfrm>
            <a:off x="5815013" y="1376363"/>
            <a:ext cx="1449387" cy="815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190" name="Rectangle 16"/>
          <p:cNvSpPr>
            <a:spLocks noChangeArrowheads="1"/>
          </p:cNvSpPr>
          <p:nvPr/>
        </p:nvSpPr>
        <p:spPr bwMode="auto">
          <a:xfrm>
            <a:off x="6223000" y="1387475"/>
            <a:ext cx="6794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Customer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5826125" y="1592263"/>
            <a:ext cx="14271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2" name="Rectangle 18"/>
          <p:cNvSpPr>
            <a:spLocks noChangeArrowheads="1"/>
          </p:cNvSpPr>
          <p:nvPr/>
        </p:nvSpPr>
        <p:spPr bwMode="auto">
          <a:xfrm>
            <a:off x="6370638" y="1625600"/>
            <a:ext cx="3968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-name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93" name="Rectangle 19"/>
          <p:cNvSpPr>
            <a:spLocks noChangeArrowheads="1"/>
          </p:cNvSpPr>
          <p:nvPr/>
        </p:nvSpPr>
        <p:spPr bwMode="auto">
          <a:xfrm>
            <a:off x="6291263" y="1784350"/>
            <a:ext cx="5556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-address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94" name="Line 20"/>
          <p:cNvSpPr>
            <a:spLocks noChangeShapeType="1"/>
          </p:cNvSpPr>
          <p:nvPr/>
        </p:nvSpPr>
        <p:spPr bwMode="auto">
          <a:xfrm>
            <a:off x="5826125" y="1976438"/>
            <a:ext cx="14271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5" name="Rectangle 21"/>
          <p:cNvSpPr>
            <a:spLocks noChangeArrowheads="1"/>
          </p:cNvSpPr>
          <p:nvPr/>
        </p:nvSpPr>
        <p:spPr bwMode="auto">
          <a:xfrm>
            <a:off x="5883275" y="2011363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+creditRating() : String()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96" name="Rectangle 22"/>
          <p:cNvSpPr>
            <a:spLocks noChangeArrowheads="1"/>
          </p:cNvSpPr>
          <p:nvPr/>
        </p:nvSpPr>
        <p:spPr bwMode="auto">
          <a:xfrm>
            <a:off x="4841875" y="3292475"/>
            <a:ext cx="1403350" cy="1155700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197" name="Rectangle 23"/>
          <p:cNvSpPr>
            <a:spLocks noChangeArrowheads="1"/>
          </p:cNvSpPr>
          <p:nvPr/>
        </p:nvSpPr>
        <p:spPr bwMode="auto">
          <a:xfrm>
            <a:off x="4897438" y="3314700"/>
            <a:ext cx="13366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Corporate Customer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98" name="Line 24"/>
          <p:cNvSpPr>
            <a:spLocks noChangeShapeType="1"/>
          </p:cNvSpPr>
          <p:nvPr/>
        </p:nvSpPr>
        <p:spPr bwMode="auto">
          <a:xfrm>
            <a:off x="4852988" y="3519488"/>
            <a:ext cx="13811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9" name="Rectangle 25"/>
          <p:cNvSpPr>
            <a:spLocks noChangeArrowheads="1"/>
          </p:cNvSpPr>
          <p:nvPr/>
        </p:nvSpPr>
        <p:spPr bwMode="auto">
          <a:xfrm>
            <a:off x="5157788" y="3552825"/>
            <a:ext cx="787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-contactName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0" name="Rectangle 26"/>
          <p:cNvSpPr>
            <a:spLocks noChangeArrowheads="1"/>
          </p:cNvSpPr>
          <p:nvPr/>
        </p:nvSpPr>
        <p:spPr bwMode="auto">
          <a:xfrm>
            <a:off x="5192713" y="3711575"/>
            <a:ext cx="717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-creditRating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1" name="Rectangle 27"/>
          <p:cNvSpPr>
            <a:spLocks noChangeArrowheads="1"/>
          </p:cNvSpPr>
          <p:nvPr/>
        </p:nvSpPr>
        <p:spPr bwMode="auto">
          <a:xfrm>
            <a:off x="5248275" y="3870325"/>
            <a:ext cx="620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-creditLimit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2" name="Line 28"/>
          <p:cNvSpPr>
            <a:spLocks noChangeShapeType="1"/>
          </p:cNvSpPr>
          <p:nvPr/>
        </p:nvSpPr>
        <p:spPr bwMode="auto">
          <a:xfrm>
            <a:off x="4852988" y="4062413"/>
            <a:ext cx="13811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03" name="Rectangle 29"/>
          <p:cNvSpPr>
            <a:spLocks noChangeArrowheads="1"/>
          </p:cNvSpPr>
          <p:nvPr/>
        </p:nvSpPr>
        <p:spPr bwMode="auto">
          <a:xfrm>
            <a:off x="5283200" y="4097338"/>
            <a:ext cx="5778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+remind()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4" name="Rectangle 30"/>
          <p:cNvSpPr>
            <a:spLocks noChangeArrowheads="1"/>
          </p:cNvSpPr>
          <p:nvPr/>
        </p:nvSpPr>
        <p:spPr bwMode="auto">
          <a:xfrm>
            <a:off x="4954588" y="4256088"/>
            <a:ext cx="1249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+billForMonth(Integer)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5" name="Rectangle 31"/>
          <p:cNvSpPr>
            <a:spLocks noChangeArrowheads="1"/>
          </p:cNvSpPr>
          <p:nvPr/>
        </p:nvSpPr>
        <p:spPr bwMode="auto">
          <a:xfrm>
            <a:off x="6721475" y="3303588"/>
            <a:ext cx="1358900" cy="4984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206" name="Rectangle 32"/>
          <p:cNvSpPr>
            <a:spLocks noChangeArrowheads="1"/>
          </p:cNvSpPr>
          <p:nvPr/>
        </p:nvSpPr>
        <p:spPr bwMode="auto">
          <a:xfrm>
            <a:off x="6788150" y="3314700"/>
            <a:ext cx="1279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Personal Customer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7" name="Line 33"/>
          <p:cNvSpPr>
            <a:spLocks noChangeShapeType="1"/>
          </p:cNvSpPr>
          <p:nvPr/>
        </p:nvSpPr>
        <p:spPr bwMode="auto">
          <a:xfrm>
            <a:off x="6732588" y="3519488"/>
            <a:ext cx="13366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08" name="Rectangle 34"/>
          <p:cNvSpPr>
            <a:spLocks noChangeArrowheads="1"/>
          </p:cNvSpPr>
          <p:nvPr/>
        </p:nvSpPr>
        <p:spPr bwMode="auto">
          <a:xfrm>
            <a:off x="7061200" y="3552825"/>
            <a:ext cx="696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-creditCard#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09" name="Line 35"/>
          <p:cNvSpPr>
            <a:spLocks noChangeShapeType="1"/>
          </p:cNvSpPr>
          <p:nvPr/>
        </p:nvSpPr>
        <p:spPr bwMode="auto">
          <a:xfrm>
            <a:off x="6732588" y="3744913"/>
            <a:ext cx="13366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0" name="Freeform 36"/>
          <p:cNvSpPr>
            <a:spLocks/>
          </p:cNvSpPr>
          <p:nvPr/>
        </p:nvSpPr>
        <p:spPr bwMode="auto">
          <a:xfrm>
            <a:off x="5678488" y="2181225"/>
            <a:ext cx="815975" cy="1111250"/>
          </a:xfrm>
          <a:custGeom>
            <a:avLst/>
            <a:gdLst>
              <a:gd name="T0" fmla="*/ 0 w 514"/>
              <a:gd name="T1" fmla="*/ 2147483647 h 700"/>
              <a:gd name="T2" fmla="*/ 0 w 514"/>
              <a:gd name="T3" fmla="*/ 2147483647 h 700"/>
              <a:gd name="T4" fmla="*/ 2147483647 w 514"/>
              <a:gd name="T5" fmla="*/ 2147483647 h 700"/>
              <a:gd name="T6" fmla="*/ 2147483647 w 514"/>
              <a:gd name="T7" fmla="*/ 0 h 700"/>
              <a:gd name="T8" fmla="*/ 0 60000 65536"/>
              <a:gd name="T9" fmla="*/ 0 60000 65536"/>
              <a:gd name="T10" fmla="*/ 0 60000 65536"/>
              <a:gd name="T11" fmla="*/ 0 60000 65536"/>
              <a:gd name="T12" fmla="*/ 0 w 514"/>
              <a:gd name="T13" fmla="*/ 0 h 700"/>
              <a:gd name="T14" fmla="*/ 514 w 514"/>
              <a:gd name="T15" fmla="*/ 700 h 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" h="700">
                <a:moveTo>
                  <a:pt x="0" y="700"/>
                </a:moveTo>
                <a:lnTo>
                  <a:pt x="0" y="407"/>
                </a:lnTo>
                <a:lnTo>
                  <a:pt x="514" y="407"/>
                </a:lnTo>
                <a:lnTo>
                  <a:pt x="51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1" name="Freeform 37"/>
          <p:cNvSpPr>
            <a:spLocks/>
          </p:cNvSpPr>
          <p:nvPr/>
        </p:nvSpPr>
        <p:spPr bwMode="auto">
          <a:xfrm>
            <a:off x="6415088" y="2192338"/>
            <a:ext cx="158750" cy="136525"/>
          </a:xfrm>
          <a:custGeom>
            <a:avLst/>
            <a:gdLst>
              <a:gd name="T0" fmla="*/ 2147483647 w 100"/>
              <a:gd name="T1" fmla="*/ 0 h 86"/>
              <a:gd name="T2" fmla="*/ 0 w 100"/>
              <a:gd name="T3" fmla="*/ 2147483647 h 86"/>
              <a:gd name="T4" fmla="*/ 2147483647 w 100"/>
              <a:gd name="T5" fmla="*/ 2147483647 h 86"/>
              <a:gd name="T6" fmla="*/ 2147483647 w 100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86"/>
              <a:gd name="T14" fmla="*/ 100 w 100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86">
                <a:moveTo>
                  <a:pt x="50" y="0"/>
                </a:moveTo>
                <a:lnTo>
                  <a:pt x="0" y="86"/>
                </a:lnTo>
                <a:lnTo>
                  <a:pt x="100" y="86"/>
                </a:lnTo>
                <a:lnTo>
                  <a:pt x="5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2" name="Freeform 38"/>
          <p:cNvSpPr>
            <a:spLocks/>
          </p:cNvSpPr>
          <p:nvPr/>
        </p:nvSpPr>
        <p:spPr bwMode="auto">
          <a:xfrm>
            <a:off x="6494463" y="2181225"/>
            <a:ext cx="860425" cy="1122363"/>
          </a:xfrm>
          <a:custGeom>
            <a:avLst/>
            <a:gdLst>
              <a:gd name="T0" fmla="*/ 2147483647 w 542"/>
              <a:gd name="T1" fmla="*/ 2147483647 h 707"/>
              <a:gd name="T2" fmla="*/ 2147483647 w 542"/>
              <a:gd name="T3" fmla="*/ 2147483647 h 707"/>
              <a:gd name="T4" fmla="*/ 0 w 542"/>
              <a:gd name="T5" fmla="*/ 2147483647 h 707"/>
              <a:gd name="T6" fmla="*/ 0 w 542"/>
              <a:gd name="T7" fmla="*/ 0 h 707"/>
              <a:gd name="T8" fmla="*/ 0 60000 65536"/>
              <a:gd name="T9" fmla="*/ 0 60000 65536"/>
              <a:gd name="T10" fmla="*/ 0 60000 65536"/>
              <a:gd name="T11" fmla="*/ 0 60000 65536"/>
              <a:gd name="T12" fmla="*/ 0 w 542"/>
              <a:gd name="T13" fmla="*/ 0 h 707"/>
              <a:gd name="T14" fmla="*/ 542 w 542"/>
              <a:gd name="T15" fmla="*/ 707 h 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2" h="707">
                <a:moveTo>
                  <a:pt x="542" y="707"/>
                </a:moveTo>
                <a:lnTo>
                  <a:pt x="542" y="407"/>
                </a:lnTo>
                <a:lnTo>
                  <a:pt x="0" y="40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3" name="Freeform 39"/>
          <p:cNvSpPr>
            <a:spLocks/>
          </p:cNvSpPr>
          <p:nvPr/>
        </p:nvSpPr>
        <p:spPr bwMode="auto">
          <a:xfrm>
            <a:off x="6415088" y="2192338"/>
            <a:ext cx="158750" cy="136525"/>
          </a:xfrm>
          <a:custGeom>
            <a:avLst/>
            <a:gdLst>
              <a:gd name="T0" fmla="*/ 2147483647 w 100"/>
              <a:gd name="T1" fmla="*/ 0 h 86"/>
              <a:gd name="T2" fmla="*/ 0 w 100"/>
              <a:gd name="T3" fmla="*/ 2147483647 h 86"/>
              <a:gd name="T4" fmla="*/ 2147483647 w 100"/>
              <a:gd name="T5" fmla="*/ 2147483647 h 86"/>
              <a:gd name="T6" fmla="*/ 2147483647 w 100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86"/>
              <a:gd name="T14" fmla="*/ 100 w 100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86">
                <a:moveTo>
                  <a:pt x="50" y="0"/>
                </a:moveTo>
                <a:lnTo>
                  <a:pt x="0" y="86"/>
                </a:lnTo>
                <a:lnTo>
                  <a:pt x="100" y="86"/>
                </a:lnTo>
                <a:lnTo>
                  <a:pt x="5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4" name="Line 40"/>
          <p:cNvSpPr>
            <a:spLocks noChangeShapeType="1"/>
          </p:cNvSpPr>
          <p:nvPr/>
        </p:nvSpPr>
        <p:spPr bwMode="auto">
          <a:xfrm>
            <a:off x="3311525" y="1738313"/>
            <a:ext cx="25034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5" name="Rectangle 42"/>
          <p:cNvSpPr>
            <a:spLocks noChangeArrowheads="1"/>
          </p:cNvSpPr>
          <p:nvPr/>
        </p:nvSpPr>
        <p:spPr bwMode="auto">
          <a:xfrm>
            <a:off x="2338388" y="5411788"/>
            <a:ext cx="1246187" cy="815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216" name="Rectangle 43"/>
          <p:cNvSpPr>
            <a:spLocks noChangeArrowheads="1"/>
          </p:cNvSpPr>
          <p:nvPr/>
        </p:nvSpPr>
        <p:spPr bwMode="auto">
          <a:xfrm>
            <a:off x="2644775" y="5422900"/>
            <a:ext cx="620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OrderLine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17" name="Line 44"/>
          <p:cNvSpPr>
            <a:spLocks noChangeShapeType="1"/>
          </p:cNvSpPr>
          <p:nvPr/>
        </p:nvSpPr>
        <p:spPr bwMode="auto">
          <a:xfrm>
            <a:off x="2349500" y="5627688"/>
            <a:ext cx="12239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18" name="Rectangle 45"/>
          <p:cNvSpPr>
            <a:spLocks noChangeArrowheads="1"/>
          </p:cNvSpPr>
          <p:nvPr/>
        </p:nvSpPr>
        <p:spPr bwMode="auto">
          <a:xfrm>
            <a:off x="2497138" y="5661025"/>
            <a:ext cx="9731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-quantity: Integer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19" name="Rectangle 46"/>
          <p:cNvSpPr>
            <a:spLocks noChangeArrowheads="1"/>
          </p:cNvSpPr>
          <p:nvPr/>
        </p:nvSpPr>
        <p:spPr bwMode="auto">
          <a:xfrm>
            <a:off x="2587625" y="5819775"/>
            <a:ext cx="8032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-price: Money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20" name="Rectangle 47"/>
          <p:cNvSpPr>
            <a:spLocks noChangeArrowheads="1"/>
          </p:cNvSpPr>
          <p:nvPr/>
        </p:nvSpPr>
        <p:spPr bwMode="auto">
          <a:xfrm>
            <a:off x="2395538" y="5978525"/>
            <a:ext cx="1150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-isSatisfied: Boolean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21" name="Line 48"/>
          <p:cNvSpPr>
            <a:spLocks noChangeShapeType="1"/>
          </p:cNvSpPr>
          <p:nvPr/>
        </p:nvSpPr>
        <p:spPr bwMode="auto">
          <a:xfrm>
            <a:off x="2349500" y="6172200"/>
            <a:ext cx="12239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22" name="Rectangle 49"/>
          <p:cNvSpPr>
            <a:spLocks noChangeArrowheads="1"/>
          </p:cNvSpPr>
          <p:nvPr/>
        </p:nvSpPr>
        <p:spPr bwMode="auto">
          <a:xfrm>
            <a:off x="5283200" y="5718175"/>
            <a:ext cx="611188" cy="2952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223" name="Rectangle 50"/>
          <p:cNvSpPr>
            <a:spLocks noChangeArrowheads="1"/>
          </p:cNvSpPr>
          <p:nvPr/>
        </p:nvSpPr>
        <p:spPr bwMode="auto">
          <a:xfrm>
            <a:off x="5351463" y="5729288"/>
            <a:ext cx="5318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Product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24" name="Freeform 51"/>
          <p:cNvSpPr>
            <a:spLocks/>
          </p:cNvSpPr>
          <p:nvPr/>
        </p:nvSpPr>
        <p:spPr bwMode="auto">
          <a:xfrm>
            <a:off x="3584575" y="5910263"/>
            <a:ext cx="1698625" cy="1587"/>
          </a:xfrm>
          <a:custGeom>
            <a:avLst/>
            <a:gdLst>
              <a:gd name="T0" fmla="*/ 0 w 1070"/>
              <a:gd name="T1" fmla="*/ 0 h 1587"/>
              <a:gd name="T2" fmla="*/ 2147483647 w 1070"/>
              <a:gd name="T3" fmla="*/ 0 h 1587"/>
              <a:gd name="T4" fmla="*/ 2147483647 w 1070"/>
              <a:gd name="T5" fmla="*/ 0 h 1587"/>
              <a:gd name="T6" fmla="*/ 0 60000 65536"/>
              <a:gd name="T7" fmla="*/ 0 60000 65536"/>
              <a:gd name="T8" fmla="*/ 0 60000 65536"/>
              <a:gd name="T9" fmla="*/ 0 w 1070"/>
              <a:gd name="T10" fmla="*/ 0 h 1587"/>
              <a:gd name="T11" fmla="*/ 1070 w 107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1587">
                <a:moveTo>
                  <a:pt x="0" y="0"/>
                </a:moveTo>
                <a:lnTo>
                  <a:pt x="1063" y="0"/>
                </a:lnTo>
                <a:lnTo>
                  <a:pt x="107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25" name="Rectangle 53"/>
          <p:cNvSpPr>
            <a:spLocks noChangeArrowheads="1"/>
          </p:cNvSpPr>
          <p:nvPr/>
        </p:nvSpPr>
        <p:spPr bwMode="auto">
          <a:xfrm>
            <a:off x="3733800" y="5715000"/>
            <a:ext cx="79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*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50226" name="Rectangle 54"/>
          <p:cNvSpPr>
            <a:spLocks noChangeArrowheads="1"/>
          </p:cNvSpPr>
          <p:nvPr/>
        </p:nvSpPr>
        <p:spPr bwMode="auto">
          <a:xfrm>
            <a:off x="4987925" y="569595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/>
              <a:t>1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27" name="Line 55"/>
          <p:cNvSpPr>
            <a:spLocks noChangeShapeType="1"/>
          </p:cNvSpPr>
          <p:nvPr/>
        </p:nvSpPr>
        <p:spPr bwMode="auto">
          <a:xfrm>
            <a:off x="2916238" y="2305050"/>
            <a:ext cx="1587" cy="3106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28" name="Rectangle 56"/>
          <p:cNvSpPr>
            <a:spLocks noChangeArrowheads="1"/>
          </p:cNvSpPr>
          <p:nvPr/>
        </p:nvSpPr>
        <p:spPr bwMode="auto">
          <a:xfrm>
            <a:off x="2667000" y="23971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/>
              <a:t>1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29" name="Rectangle 57"/>
          <p:cNvSpPr>
            <a:spLocks noChangeArrowheads="1"/>
          </p:cNvSpPr>
          <p:nvPr/>
        </p:nvSpPr>
        <p:spPr bwMode="auto">
          <a:xfrm>
            <a:off x="2689225" y="5151438"/>
            <a:ext cx="79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*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50230" name="Rectangle 60"/>
          <p:cNvSpPr>
            <a:spLocks noChangeArrowheads="1"/>
          </p:cNvSpPr>
          <p:nvPr/>
        </p:nvSpPr>
        <p:spPr bwMode="auto">
          <a:xfrm>
            <a:off x="5203825" y="5083175"/>
            <a:ext cx="769938" cy="2952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231" name="Rectangle 61"/>
          <p:cNvSpPr>
            <a:spLocks noChangeArrowheads="1"/>
          </p:cNvSpPr>
          <p:nvPr/>
        </p:nvSpPr>
        <p:spPr bwMode="auto">
          <a:xfrm>
            <a:off x="5272088" y="5094288"/>
            <a:ext cx="6794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Employee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32" name="Line 62"/>
          <p:cNvSpPr>
            <a:spLocks noChangeShapeType="1"/>
          </p:cNvSpPr>
          <p:nvPr/>
        </p:nvSpPr>
        <p:spPr bwMode="auto">
          <a:xfrm>
            <a:off x="5634038" y="4437063"/>
            <a:ext cx="1587" cy="646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33" name="Rectangle 63"/>
          <p:cNvSpPr>
            <a:spLocks noChangeArrowheads="1"/>
          </p:cNvSpPr>
          <p:nvPr/>
        </p:nvSpPr>
        <p:spPr bwMode="auto">
          <a:xfrm>
            <a:off x="5407025" y="4860925"/>
            <a:ext cx="79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600"/>
              <a:t>*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50234" name="Rectangle 70"/>
          <p:cNvSpPr>
            <a:spLocks noChangeArrowheads="1"/>
          </p:cNvSpPr>
          <p:nvPr/>
        </p:nvSpPr>
        <p:spPr bwMode="auto">
          <a:xfrm>
            <a:off x="3141663" y="2362200"/>
            <a:ext cx="2265362" cy="762000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0235" name="Rectangle 71"/>
          <p:cNvSpPr>
            <a:spLocks noChangeArrowheads="1"/>
          </p:cNvSpPr>
          <p:nvPr/>
        </p:nvSpPr>
        <p:spPr bwMode="auto">
          <a:xfrm>
            <a:off x="3244850" y="2476500"/>
            <a:ext cx="2044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{if Order.customer.creditRating is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36" name="Rectangle 72"/>
          <p:cNvSpPr>
            <a:spLocks noChangeArrowheads="1"/>
          </p:cNvSpPr>
          <p:nvPr/>
        </p:nvSpPr>
        <p:spPr bwMode="auto">
          <a:xfrm>
            <a:off x="3233738" y="2646363"/>
            <a:ext cx="2081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"poor", then Order.isPrepaid must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37" name="Rectangle 73"/>
          <p:cNvSpPr>
            <a:spLocks noChangeArrowheads="1"/>
          </p:cNvSpPr>
          <p:nvPr/>
        </p:nvSpPr>
        <p:spPr bwMode="auto">
          <a:xfrm>
            <a:off x="4014788" y="2816225"/>
            <a:ext cx="5667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be true }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238" name="Line 74"/>
          <p:cNvSpPr>
            <a:spLocks noChangeShapeType="1"/>
          </p:cNvSpPr>
          <p:nvPr/>
        </p:nvSpPr>
        <p:spPr bwMode="auto">
          <a:xfrm>
            <a:off x="3324225" y="2055813"/>
            <a:ext cx="860425" cy="363537"/>
          </a:xfrm>
          <a:prstGeom prst="line">
            <a:avLst/>
          </a:prstGeom>
          <a:noFill/>
          <a:ln w="11113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239" name="Text Box 76"/>
          <p:cNvSpPr txBox="1">
            <a:spLocks noChangeArrowheads="1"/>
          </p:cNvSpPr>
          <p:nvPr/>
        </p:nvSpPr>
        <p:spPr bwMode="auto">
          <a:xfrm>
            <a:off x="3336925" y="13716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*</a:t>
            </a:r>
          </a:p>
        </p:txBody>
      </p:sp>
      <p:sp>
        <p:nvSpPr>
          <p:cNvPr id="50240" name="Text Box 77"/>
          <p:cNvSpPr txBox="1">
            <a:spLocks noChangeArrowheads="1"/>
          </p:cNvSpPr>
          <p:nvPr/>
        </p:nvSpPr>
        <p:spPr bwMode="auto">
          <a:xfrm>
            <a:off x="5334000" y="1447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50241" name="Line 78"/>
          <p:cNvSpPr>
            <a:spLocks noChangeShapeType="1"/>
          </p:cNvSpPr>
          <p:nvPr/>
        </p:nvSpPr>
        <p:spPr bwMode="auto">
          <a:xfrm flipV="1">
            <a:off x="3733800" y="3124200"/>
            <a:ext cx="304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42" name="Text Box 79"/>
          <p:cNvSpPr txBox="1">
            <a:spLocks noChangeArrowheads="1"/>
          </p:cNvSpPr>
          <p:nvPr/>
        </p:nvSpPr>
        <p:spPr bwMode="auto">
          <a:xfrm>
            <a:off x="3124200" y="3581400"/>
            <a:ext cx="152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Constraint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(inside braces{}}</a:t>
            </a:r>
          </a:p>
        </p:txBody>
      </p:sp>
      <p:sp>
        <p:nvSpPr>
          <p:cNvPr id="50243" name="Text Box 81"/>
          <p:cNvSpPr txBox="1">
            <a:spLocks noChangeArrowheads="1"/>
          </p:cNvSpPr>
          <p:nvPr/>
        </p:nvSpPr>
        <p:spPr bwMode="auto">
          <a:xfrm>
            <a:off x="1219200" y="198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Operations</a:t>
            </a:r>
          </a:p>
        </p:txBody>
      </p:sp>
      <p:sp>
        <p:nvSpPr>
          <p:cNvPr id="50244" name="Line 82"/>
          <p:cNvSpPr>
            <a:spLocks noChangeShapeType="1"/>
          </p:cNvSpPr>
          <p:nvPr/>
        </p:nvSpPr>
        <p:spPr bwMode="auto">
          <a:xfrm>
            <a:off x="1981200" y="15240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45" name="Text Box 83"/>
          <p:cNvSpPr txBox="1">
            <a:spLocks noChangeArrowheads="1"/>
          </p:cNvSpPr>
          <p:nvPr/>
        </p:nvSpPr>
        <p:spPr bwMode="auto">
          <a:xfrm>
            <a:off x="1219200" y="1295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Attributes</a:t>
            </a:r>
          </a:p>
        </p:txBody>
      </p:sp>
      <p:sp>
        <p:nvSpPr>
          <p:cNvPr id="50246" name="Text Box 85"/>
          <p:cNvSpPr txBox="1">
            <a:spLocks noChangeArrowheads="1"/>
          </p:cNvSpPr>
          <p:nvPr/>
        </p:nvSpPr>
        <p:spPr bwMode="auto">
          <a:xfrm>
            <a:off x="1295400" y="914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Name</a:t>
            </a:r>
          </a:p>
        </p:txBody>
      </p:sp>
      <p:sp>
        <p:nvSpPr>
          <p:cNvPr id="50247" name="Line 86"/>
          <p:cNvSpPr>
            <a:spLocks noChangeShapeType="1"/>
          </p:cNvSpPr>
          <p:nvPr/>
        </p:nvSpPr>
        <p:spPr bwMode="auto">
          <a:xfrm flipV="1">
            <a:off x="4800600" y="1752600"/>
            <a:ext cx="3810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48" name="Text Box 87"/>
          <p:cNvSpPr txBox="1">
            <a:spLocks noChangeArrowheads="1"/>
          </p:cNvSpPr>
          <p:nvPr/>
        </p:nvSpPr>
        <p:spPr bwMode="auto">
          <a:xfrm>
            <a:off x="4419600" y="1905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Times New Roman" pitchFamily="18" charset="0"/>
              </a:rPr>
              <a:t>Association</a:t>
            </a:r>
          </a:p>
        </p:txBody>
      </p:sp>
      <p:sp>
        <p:nvSpPr>
          <p:cNvPr id="50249" name="Line 88"/>
          <p:cNvSpPr>
            <a:spLocks noChangeShapeType="1"/>
          </p:cNvSpPr>
          <p:nvPr/>
        </p:nvSpPr>
        <p:spPr bwMode="auto">
          <a:xfrm>
            <a:off x="5181600" y="1371600"/>
            <a:ext cx="2286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50" name="Line 89"/>
          <p:cNvSpPr>
            <a:spLocks noChangeShapeType="1"/>
          </p:cNvSpPr>
          <p:nvPr/>
        </p:nvSpPr>
        <p:spPr bwMode="auto">
          <a:xfrm>
            <a:off x="1905000" y="1066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51" name="Text Box 93"/>
          <p:cNvSpPr txBox="1">
            <a:spLocks noChangeArrowheads="1"/>
          </p:cNvSpPr>
          <p:nvPr/>
        </p:nvSpPr>
        <p:spPr bwMode="auto">
          <a:xfrm>
            <a:off x="3505200" y="10668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Multiplicity:   mandatory</a:t>
            </a:r>
          </a:p>
        </p:txBody>
      </p:sp>
      <p:sp>
        <p:nvSpPr>
          <p:cNvPr id="50252" name="Line 95"/>
          <p:cNvSpPr>
            <a:spLocks noChangeShapeType="1"/>
          </p:cNvSpPr>
          <p:nvPr/>
        </p:nvSpPr>
        <p:spPr bwMode="auto">
          <a:xfrm>
            <a:off x="2514600" y="4419600"/>
            <a:ext cx="1524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53" name="Rectangle 99"/>
          <p:cNvSpPr>
            <a:spLocks noChangeArrowheads="1"/>
          </p:cNvSpPr>
          <p:nvPr/>
        </p:nvSpPr>
        <p:spPr bwMode="auto">
          <a:xfrm>
            <a:off x="1676400" y="38862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Multiplicity:   </a:t>
            </a:r>
          </a:p>
          <a:p>
            <a:r>
              <a:rPr lang="en-US" altLang="en-US" sz="1400">
                <a:latin typeface="Times New Roman" pitchFamily="18" charset="0"/>
              </a:rPr>
              <a:t>Many value</a:t>
            </a:r>
          </a:p>
        </p:txBody>
      </p:sp>
      <p:sp>
        <p:nvSpPr>
          <p:cNvPr id="50254" name="Rectangle 100"/>
          <p:cNvSpPr>
            <a:spLocks noChangeArrowheads="1"/>
          </p:cNvSpPr>
          <p:nvPr/>
        </p:nvSpPr>
        <p:spPr bwMode="auto">
          <a:xfrm>
            <a:off x="3657600" y="4572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Multiplicity:   optional</a:t>
            </a:r>
          </a:p>
        </p:txBody>
      </p:sp>
      <p:sp>
        <p:nvSpPr>
          <p:cNvPr id="50255" name="Line 104"/>
          <p:cNvSpPr>
            <a:spLocks noChangeShapeType="1"/>
          </p:cNvSpPr>
          <p:nvPr/>
        </p:nvSpPr>
        <p:spPr bwMode="auto">
          <a:xfrm>
            <a:off x="4800600" y="4876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56" name="Line 105"/>
          <p:cNvSpPr>
            <a:spLocks noChangeShapeType="1"/>
          </p:cNvSpPr>
          <p:nvPr/>
        </p:nvSpPr>
        <p:spPr bwMode="auto">
          <a:xfrm flipH="1" flipV="1">
            <a:off x="6629400" y="2286000"/>
            <a:ext cx="914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57" name="Text Box 108"/>
          <p:cNvSpPr txBox="1">
            <a:spLocks noChangeArrowheads="1"/>
          </p:cNvSpPr>
          <p:nvPr/>
        </p:nvSpPr>
        <p:spPr bwMode="auto">
          <a:xfrm>
            <a:off x="7467600" y="2438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Generalization</a:t>
            </a:r>
          </a:p>
        </p:txBody>
      </p:sp>
      <p:sp>
        <p:nvSpPr>
          <p:cNvPr id="50258" name="Line 109"/>
          <p:cNvSpPr>
            <a:spLocks noChangeShapeType="1"/>
          </p:cNvSpPr>
          <p:nvPr/>
        </p:nvSpPr>
        <p:spPr bwMode="auto">
          <a:xfrm>
            <a:off x="2133600" y="21336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59" name="Text Box 111"/>
          <p:cNvSpPr txBox="1">
            <a:spLocks noChangeArrowheads="1"/>
          </p:cNvSpPr>
          <p:nvPr/>
        </p:nvSpPr>
        <p:spPr bwMode="auto">
          <a:xfrm>
            <a:off x="2971800" y="63246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Times New Roman" pitchFamily="18" charset="0"/>
              </a:rPr>
              <a:t>[from </a:t>
            </a:r>
            <a:r>
              <a:rPr lang="en-US" altLang="en-US" sz="1600" i="1">
                <a:latin typeface="Times New Roman" pitchFamily="18" charset="0"/>
              </a:rPr>
              <a:t>UML Distilled    Third Edition</a:t>
            </a:r>
            <a:r>
              <a:rPr lang="en-US" altLang="en-US" sz="1600">
                <a:latin typeface="Times New Roman" pitchFamily="18" charset="0"/>
              </a:rPr>
              <a:t>]</a:t>
            </a:r>
          </a:p>
        </p:txBody>
      </p:sp>
      <p:sp>
        <p:nvSpPr>
          <p:cNvPr id="50260" name="Text Box 112"/>
          <p:cNvSpPr txBox="1">
            <a:spLocks noChangeArrowheads="1"/>
          </p:cNvSpPr>
          <p:nvPr/>
        </p:nvSpPr>
        <p:spPr bwMode="auto">
          <a:xfrm>
            <a:off x="6918325" y="900113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</a:rPr>
              <a:t>class</a:t>
            </a:r>
          </a:p>
        </p:txBody>
      </p:sp>
      <p:sp>
        <p:nvSpPr>
          <p:cNvPr id="50261" name="Line 113"/>
          <p:cNvSpPr>
            <a:spLocks noChangeShapeType="1"/>
          </p:cNvSpPr>
          <p:nvPr/>
        </p:nvSpPr>
        <p:spPr bwMode="auto">
          <a:xfrm flipH="1">
            <a:off x="6934200" y="1143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262" name="Rectangle 114"/>
          <p:cNvSpPr>
            <a:spLocks noChangeArrowheads="1"/>
          </p:cNvSpPr>
          <p:nvPr/>
        </p:nvSpPr>
        <p:spPr bwMode="auto">
          <a:xfrm>
            <a:off x="5330825" y="4556125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/>
              <a:t>0..1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Association: Model to Implementation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153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Class Student 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Course enrolls[4];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Class Course 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Student have[];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51204" name="Text Box 14"/>
          <p:cNvSpPr txBox="1">
            <a:spLocks noChangeArrowheads="1"/>
          </p:cNvSpPr>
          <p:nvPr/>
        </p:nvSpPr>
        <p:spPr bwMode="auto">
          <a:xfrm>
            <a:off x="5546725" y="201295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1205" name="Text Box 15"/>
          <p:cNvSpPr txBox="1">
            <a:spLocks noChangeArrowheads="1"/>
          </p:cNvSpPr>
          <p:nvPr/>
        </p:nvSpPr>
        <p:spPr bwMode="auto">
          <a:xfrm>
            <a:off x="1757363" y="1830388"/>
            <a:ext cx="123825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itchFamily="34" charset="0"/>
              </a:rPr>
              <a:t>Student</a:t>
            </a:r>
          </a:p>
        </p:txBody>
      </p:sp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4983163" y="1801813"/>
            <a:ext cx="1120775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itchFamily="34" charset="0"/>
              </a:rPr>
              <a:t>Course</a:t>
            </a:r>
          </a:p>
        </p:txBody>
      </p:sp>
      <p:sp>
        <p:nvSpPr>
          <p:cNvPr id="51207" name="Line 17"/>
          <p:cNvSpPr>
            <a:spLocks noChangeShapeType="1"/>
          </p:cNvSpPr>
          <p:nvPr/>
        </p:nvSpPr>
        <p:spPr bwMode="auto">
          <a:xfrm>
            <a:off x="3005138" y="2057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4191000" y="22098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  <a:latin typeface="Calibri" pitchFamily="34" charset="0"/>
              </a:rPr>
              <a:t>enrolls</a:t>
            </a:r>
          </a:p>
        </p:txBody>
      </p:sp>
      <p:sp>
        <p:nvSpPr>
          <p:cNvPr id="51209" name="Text Box 19"/>
          <p:cNvSpPr txBox="1">
            <a:spLocks noChangeArrowheads="1"/>
          </p:cNvSpPr>
          <p:nvPr/>
        </p:nvSpPr>
        <p:spPr bwMode="auto">
          <a:xfrm>
            <a:off x="2971800" y="220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  <a:latin typeface="Calibri" pitchFamily="34" charset="0"/>
              </a:rPr>
              <a:t>has</a:t>
            </a:r>
          </a:p>
        </p:txBody>
      </p:sp>
      <p:sp>
        <p:nvSpPr>
          <p:cNvPr id="51210" name="Text Box 20"/>
          <p:cNvSpPr txBox="1">
            <a:spLocks noChangeArrowheads="1"/>
          </p:cNvSpPr>
          <p:nvPr/>
        </p:nvSpPr>
        <p:spPr bwMode="auto">
          <a:xfrm>
            <a:off x="2955925" y="155575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*</a:t>
            </a:r>
          </a:p>
        </p:txBody>
      </p:sp>
      <p:sp>
        <p:nvSpPr>
          <p:cNvPr id="51211" name="Text Box 21"/>
          <p:cNvSpPr txBox="1">
            <a:spLocks noChangeArrowheads="1"/>
          </p:cNvSpPr>
          <p:nvPr/>
        </p:nvSpPr>
        <p:spPr bwMode="auto">
          <a:xfrm>
            <a:off x="4632325" y="163195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UML-Class Diagrams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Dia tool demo</a:t>
            </a:r>
          </a:p>
        </p:txBody>
      </p:sp>
      <p:sp>
        <p:nvSpPr>
          <p:cNvPr id="52227" name="AutoShape 5" descr="dialog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222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895600"/>
            <a:ext cx="2695575" cy="923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install dia in Mint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66888"/>
            <a:ext cx="8229600" cy="4192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838200"/>
            <a:ext cx="58420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to get dia??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hlinkClick r:id="rId2"/>
              </a:rPr>
              <a:t>Other Linux OS distributions</a:t>
            </a:r>
          </a:p>
          <a:p>
            <a:pPr eaLnBrk="1" hangingPunct="1">
              <a:buFont typeface="Arial" charset="0"/>
              <a:buNone/>
            </a:pPr>
            <a:r>
              <a:rPr lang="en-US" u="sng" smtClean="0">
                <a:hlinkClick r:id="rId2"/>
              </a:rPr>
              <a:t>http://dia-installer.de/download/linux.html</a:t>
            </a:r>
          </a:p>
          <a:p>
            <a:pPr eaLnBrk="1" hangingPunct="1"/>
            <a:r>
              <a:rPr lang="en-US" b="1" smtClean="0">
                <a:hlinkClick r:id="rId2"/>
              </a:rPr>
              <a:t>Windows OS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2"/>
              </a:rPr>
              <a:t>http://dia-installer.de/download/index.html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dia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 It is a Open Source cross-platform diagramming program. It is very powerful, easy to use, and free of charge.</a:t>
            </a:r>
          </a:p>
          <a:p>
            <a:pPr eaLnBrk="1" hangingPunct="1"/>
            <a:r>
              <a:rPr lang="en-US" sz="2800" smtClean="0"/>
              <a:t>Dia is a modeling tool application that can be used to make a large variety of diagram</a:t>
            </a:r>
          </a:p>
          <a:p>
            <a:pPr eaLnBrk="1" hangingPunct="1"/>
            <a:r>
              <a:rPr lang="en-US" sz="2800" smtClean="0"/>
              <a:t>The Dia has special shapes/objects to draw the entity- relationship diagrams, UML diagrams, flowcharts, network diagrams, and many other diagrams.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 toolbar and Blank Canvas</a:t>
            </a:r>
          </a:p>
        </p:txBody>
      </p:sp>
      <p:pic>
        <p:nvPicPr>
          <p:cNvPr id="573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2063" y="1985963"/>
            <a:ext cx="6619875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create the class “Account” in </a:t>
            </a:r>
            <a:r>
              <a:rPr lang="en-US" dirty="0" err="1" smtClean="0"/>
              <a:t>dia</a:t>
            </a:r>
            <a:r>
              <a:rPr lang="en-US" dirty="0" smtClean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46500" y="2362200"/>
          <a:ext cx="2882900" cy="2895600"/>
        </p:xfrm>
        <a:graphic>
          <a:graphicData uri="http://schemas.openxmlformats.org/drawingml/2006/table">
            <a:tbl>
              <a:tblPr/>
              <a:tblGrid>
                <a:gridCol w="2882900"/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accno:int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acctype:String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name:String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balance:float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deposit(a:int):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withdraw(a:int):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enquire():String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144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493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57400" y="2895600"/>
            <a:ext cx="457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6557963" y="2590800"/>
            <a:ext cx="2586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Choose the option “UML”</a:t>
            </a:r>
          </a:p>
          <a:p>
            <a:r>
              <a:rPr lang="en-US">
                <a:latin typeface="Calibri" pitchFamily="34" charset="0"/>
              </a:rPr>
              <a:t>From the select box</a:t>
            </a: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86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6563"/>
          </a:xfrm>
        </p:spPr>
        <p:txBody>
          <a:bodyPr/>
          <a:lstStyle/>
          <a:p>
            <a:pPr eaLnBrk="1" hangingPunct="1"/>
            <a:r>
              <a:rPr lang="en-US" sz="2800" b="1" smtClean="0"/>
              <a:t>Select the class from the tool bar and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/>
              <a:t>Drag and drop it in to the canvas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2047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752600" y="1981200"/>
            <a:ext cx="426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6096000" y="1828800"/>
            <a:ext cx="1423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Select “class”</a:t>
            </a: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895600"/>
            <a:ext cx="4829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Double click the compartment “Class”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95400"/>
            <a:ext cx="456565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 placement problem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mtClean="0"/>
              <a:t>A Company has two types of customers, corporate customers and personal customers. All customers can place orders. Every order is placed by a customer. Every order has a unique order number and the order is confirmed by the payment. Identify the classes and their relationships.</a:t>
            </a:r>
          </a:p>
          <a:p>
            <a:pPr algn="just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 the class name as “Account” </a:t>
            </a:r>
          </a:p>
        </p:txBody>
      </p:sp>
      <p:pic>
        <p:nvPicPr>
          <p:cNvPr id="6246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44958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choose the Tabbed button “Attributes” to name the attribute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38862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Press the button “New” to enable the “Attribute data” fields and edit the fields(</a:t>
            </a:r>
            <a:r>
              <a:rPr lang="en-US" dirty="0" err="1" smtClean="0"/>
              <a:t>name,type</a:t>
            </a:r>
            <a:r>
              <a:rPr lang="en-US" dirty="0" smtClean="0"/>
              <a:t> and visibility)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441960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press the button “New” to add more attributes and finally press “ok”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5105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0"/>
            <a:ext cx="2171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Similarly, choose the Tabbed button “Operations” to add the operations</a:t>
            </a:r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76400"/>
            <a:ext cx="5316538" cy="452596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524000" y="1447800"/>
            <a:ext cx="48768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5410200" y="1219200"/>
            <a:ext cx="472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Press “New” to enable the parameter data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Adding parameters and type and press ok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758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57435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the same procedure to add other methods</a:t>
            </a:r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514600"/>
            <a:ext cx="205740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sample showing the “Association” relationship</a:t>
            </a:r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06613"/>
            <a:ext cx="8229600" cy="3513137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6324600" y="1295400"/>
            <a:ext cx="9144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7" name="TextBox 6"/>
          <p:cNvSpPr txBox="1">
            <a:spLocks noChangeArrowheads="1"/>
          </p:cNvSpPr>
          <p:nvPr/>
        </p:nvSpPr>
        <p:spPr bwMode="auto">
          <a:xfrm>
            <a:off x="7391400" y="6096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Double click the association link for setting the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sample showing the generalization relationship</a:t>
            </a: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95488"/>
            <a:ext cx="8229600" cy="3735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sample showing the Aggregation</a:t>
            </a: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5925" y="1878013"/>
            <a:ext cx="5772150" cy="3971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Describing a system at a high level of abstraction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dirty="0"/>
              <a:t>A model of the system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dirty="0"/>
              <a:t>Used for requirements and specifications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Is it necessary to model software systems</a:t>
            </a:r>
            <a:r>
              <a:rPr lang="en-US" altLang="en-US" dirty="0" smtClean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err="1" smtClean="0"/>
              <a:t>Ans</a:t>
            </a:r>
            <a:r>
              <a:rPr lang="en-US" altLang="en-US" dirty="0" smtClean="0"/>
              <a:t>: Yes if you need Quality development process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sample using Dependency Relationship between the classes</a:t>
            </a:r>
          </a:p>
        </p:txBody>
      </p:sp>
      <p:sp>
        <p:nvSpPr>
          <p:cNvPr id="727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6438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References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https://www.youtube.com/watch?v=SXYjvLZblNo</a:t>
            </a:r>
            <a:endParaRPr lang="en-US" smtClean="0"/>
          </a:p>
          <a:p>
            <a:pPr eaLnBrk="1" hangingPunct="1"/>
            <a:r>
              <a:rPr lang="en-US" smtClean="0"/>
              <a:t>http://dia-installer.de/doc/en/dia-manual.pdf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Case study-Railway Reservation System</a:t>
            </a:r>
            <a:br>
              <a:rPr lang="en-US" smtClean="0"/>
            </a:br>
            <a:r>
              <a:rPr lang="en-US" smtClean="0"/>
              <a:t>(Refer the file: Railwayreservation.dia)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Class diagram-Railway reservation system</a:t>
            </a:r>
          </a:p>
        </p:txBody>
      </p:sp>
      <p:sp>
        <p:nvSpPr>
          <p:cNvPr id="7577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534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UML?</a:t>
            </a:r>
            <a:endParaRPr lang="en-US" altLang="en-US" b="1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1628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latin typeface="Arial" charset="0"/>
              </a:rPr>
              <a:t>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charset="0"/>
              </a:rPr>
              <a:t>UML stands for “Unified Modeling Language”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2400" dirty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charset="0"/>
              </a:rPr>
              <a:t>It is a industry-standard graphical language for specifying, visualizing, constructing, and documenting the artifacts of software systems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2400" dirty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charset="0"/>
              </a:rPr>
              <a:t>The UML uses mostly graphical notations to express the OO analysis and design of software projects. 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charset="0"/>
              </a:rPr>
              <a:t>Simplifies the complex process of software design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Why UML for Modeling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620000" cy="4495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Use graphical notation  to communicate more clearly than natural language (imprecise) and code(too detailed).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Help acquire an overall view of a system.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UML is </a:t>
            </a:r>
            <a:r>
              <a:rPr lang="en-US" altLang="en-US" sz="2400" i="1" smtClean="0"/>
              <a:t>not </a:t>
            </a:r>
            <a:r>
              <a:rPr lang="en-US" altLang="en-US" sz="2400" smtClean="0"/>
              <a:t>dependent on any one language or technology.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UML moves us from fragmentation</a:t>
            </a:r>
            <a:r>
              <a:rPr lang="en-US" altLang="en-US" sz="2400" b="1" i="1" smtClean="0"/>
              <a:t> </a:t>
            </a:r>
            <a:r>
              <a:rPr lang="en-US" altLang="en-US" sz="2400" smtClean="0"/>
              <a:t>to standardization</a:t>
            </a:r>
            <a:r>
              <a:rPr lang="en-US" altLang="en-US" sz="2400" b="1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 diagram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Used for describing </a:t>
            </a:r>
            <a:r>
              <a:rPr lang="en-US" altLang="en-US" smtClean="0">
                <a:solidFill>
                  <a:schemeClr val="folHlink"/>
                </a:solidFill>
              </a:rPr>
              <a:t>structure and behavior</a:t>
            </a:r>
            <a:r>
              <a:rPr lang="en-US" altLang="en-US" smtClean="0"/>
              <a:t> in the use cases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Provide a conceptual model of the system in terms of entities and their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Used for requirement capture, end-user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Detailed class diagrams are used for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Class representation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Each class is represented by a rectangle subdivided into three compartments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Attributes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Modifiers are used to indicate visibility of attributes and operations.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‘+’   is used to denote </a:t>
            </a:r>
            <a:r>
              <a:rPr lang="en-US" altLang="en-US" sz="2000" i="1" smtClean="0"/>
              <a:t>Public</a:t>
            </a:r>
            <a:r>
              <a:rPr lang="en-US" altLang="en-US" sz="1800" smtClean="0"/>
              <a:t> visibility (everyone)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‘#’   is used to denote </a:t>
            </a:r>
            <a:r>
              <a:rPr lang="en-US" altLang="en-US" sz="2000" i="1" smtClean="0"/>
              <a:t>Protected</a:t>
            </a:r>
            <a:r>
              <a:rPr lang="en-US" altLang="en-US" sz="1800" smtClean="0"/>
              <a:t> visibility (friends and derived)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‘-’    is used to denote </a:t>
            </a:r>
            <a:r>
              <a:rPr lang="en-US" altLang="en-US" sz="2000" i="1" smtClean="0"/>
              <a:t>Private</a:t>
            </a:r>
            <a:r>
              <a:rPr lang="en-US" altLang="en-US" sz="1800" smtClean="0"/>
              <a:t> visibility (no one)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By default, attributes are hidden and operations are visible.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>
                <a:latin typeface="Arial" charset="0"/>
              </a:rPr>
              <a:t/>
            </a:r>
            <a:br>
              <a:rPr lang="en-US" altLang="en-US" sz="2800" b="1">
                <a:latin typeface="Arial" charset="0"/>
              </a:rPr>
            </a:br>
            <a:r>
              <a:rPr lang="en-US" altLang="en-US" sz="2800" b="1">
                <a:latin typeface="Arial" charset="0"/>
              </a:rPr>
              <a:t/>
            </a:r>
            <a:br>
              <a:rPr lang="en-US" altLang="en-US" sz="2800" b="1">
                <a:latin typeface="Arial" charset="0"/>
              </a:rPr>
            </a:br>
            <a:r>
              <a:rPr lang="en-US" altLang="en-US" sz="2800" b="1">
                <a:latin typeface="Arial" charset="0"/>
              </a:rPr>
              <a:t>An example of Class  </a:t>
            </a:r>
            <a:br>
              <a:rPr lang="en-US" altLang="en-US" sz="2800" b="1">
                <a:latin typeface="Arial" charset="0"/>
              </a:rPr>
            </a:br>
            <a:r>
              <a:rPr lang="en-US" altLang="en-US" sz="2800" b="1">
                <a:latin typeface="Arial" charset="0"/>
              </a:rPr>
              <a:t> </a:t>
            </a:r>
            <a:r>
              <a:rPr lang="en-US" altLang="en-US" b="1"/>
              <a:t/>
            </a:r>
            <a:br>
              <a:rPr lang="en-US" altLang="en-US" b="1"/>
            </a:br>
            <a:endParaRPr lang="en-US" altLang="en-US" b="1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81200" y="2251075"/>
            <a:ext cx="5734050" cy="3497263"/>
            <a:chOff x="1248" y="1418"/>
            <a:chExt cx="3612" cy="2203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1248" y="2385"/>
              <a:ext cx="1968" cy="107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1248" y="1809"/>
              <a:ext cx="1968" cy="576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1248" y="1473"/>
              <a:ext cx="1968" cy="336"/>
            </a:xfrm>
            <a:prstGeom prst="rect">
              <a:avLst/>
            </a:prstGeom>
            <a:solidFill>
              <a:srgbClr val="FF7C8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344" y="1521"/>
              <a:ext cx="171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800"/>
                <a:t> Account_Name</a:t>
              </a: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1380" y="1822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endParaRPr lang="en-US" altLang="en-US" sz="2800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1296" y="1776"/>
              <a:ext cx="195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800"/>
                <a:t>- Customer_Name</a:t>
              </a:r>
            </a:p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800"/>
                <a:t>- Balance</a:t>
              </a:r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1296" y="2433"/>
              <a:ext cx="153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800"/>
                <a:t>+addFunds( )</a:t>
              </a:r>
            </a:p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800"/>
                <a:t>+withDraw( )</a:t>
              </a:r>
            </a:p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800"/>
                <a:t>+transfer( )</a:t>
              </a:r>
            </a:p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endParaRPr lang="en-US" altLang="en-US" sz="2800"/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3783" y="1418"/>
              <a:ext cx="641" cy="277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chemeClr val="accent1"/>
              </a:solidFill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400">
                  <a:solidFill>
                    <a:schemeClr val="accent1"/>
                  </a:solidFill>
                </a:rPr>
                <a:t>Name</a:t>
              </a: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3792" y="1976"/>
              <a:ext cx="939" cy="277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rgbClr val="FF9900"/>
              </a:solidFill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400">
                  <a:solidFill>
                    <a:schemeClr val="folHlink"/>
                  </a:solidFill>
                </a:rPr>
                <a:t>Attributes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3792" y="2504"/>
              <a:ext cx="1068" cy="27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marL="290513" indent="-290513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</a:pPr>
              <a:r>
                <a:rPr lang="en-US" altLang="en-US" sz="2400"/>
                <a:t>Operations</a:t>
              </a:r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 flipH="1">
              <a:off x="3216" y="1569"/>
              <a:ext cx="576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lg" len="lg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H="1">
              <a:off x="3216" y="2097"/>
              <a:ext cx="576" cy="9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arrow" w="lg" len="lg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flipH="1">
              <a:off x="3216" y="2625"/>
              <a:ext cx="57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1248" y="1425"/>
              <a:ext cx="21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On-screen Show (4:3)</PresentationFormat>
  <Paragraphs>278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UML-Class Diagrams</vt:lpstr>
      <vt:lpstr>Order placement problem</vt:lpstr>
      <vt:lpstr>Modeling</vt:lpstr>
      <vt:lpstr>What is UML?</vt:lpstr>
      <vt:lpstr>Why UML for Modeling</vt:lpstr>
      <vt:lpstr>Class diagram</vt:lpstr>
      <vt:lpstr>Class representation</vt:lpstr>
      <vt:lpstr>  An example of Class     </vt:lpstr>
      <vt:lpstr>OO Relationships</vt:lpstr>
      <vt:lpstr>Slide 11</vt:lpstr>
      <vt:lpstr> OO Relationships: Association</vt:lpstr>
      <vt:lpstr>OO Relationships: Aggregation</vt:lpstr>
      <vt:lpstr>Slide 14</vt:lpstr>
      <vt:lpstr> Aggregation vs. Composition </vt:lpstr>
      <vt:lpstr>Order placement problem-Class diagram</vt:lpstr>
      <vt:lpstr>Association: Multiplicity and Roles</vt:lpstr>
      <vt:lpstr>More Example on Class Diagram</vt:lpstr>
      <vt:lpstr>Association: Model to Implementation</vt:lpstr>
      <vt:lpstr>Dia tool demo</vt:lpstr>
      <vt:lpstr>How to install dia in Mint</vt:lpstr>
      <vt:lpstr>Slide 22</vt:lpstr>
      <vt:lpstr>Where to get dia??</vt:lpstr>
      <vt:lpstr>About dia</vt:lpstr>
      <vt:lpstr>Dia toolbar and Blank Canvas</vt:lpstr>
      <vt:lpstr>How to create the class “Account” in dia?</vt:lpstr>
      <vt:lpstr>Slide 27</vt:lpstr>
      <vt:lpstr>Select the class from the tool bar and  Drag and drop it in to the canvas</vt:lpstr>
      <vt:lpstr>Double click the compartment “Class”</vt:lpstr>
      <vt:lpstr>Edit the class name as “Account” </vt:lpstr>
      <vt:lpstr>Now choose the Tabbed button “Attributes” to name the attribute </vt:lpstr>
      <vt:lpstr>Press the button “New” to enable the “Attribute data” fields and edit the fields(name,type and visibility)</vt:lpstr>
      <vt:lpstr>Now press the button “New” to add more attributes and finally press “ok”</vt:lpstr>
      <vt:lpstr>Similarly, choose the Tabbed button “Operations” to add the operations</vt:lpstr>
      <vt:lpstr>Adding parameters and type and press ok </vt:lpstr>
      <vt:lpstr>Use the same procedure to add other methods</vt:lpstr>
      <vt:lpstr>A sample showing the “Association” relationship</vt:lpstr>
      <vt:lpstr>A sample showing the generalization relationship</vt:lpstr>
      <vt:lpstr>A sample showing the Aggregation</vt:lpstr>
      <vt:lpstr>A sample using Dependency Relationship between the classes</vt:lpstr>
      <vt:lpstr>Further References</vt:lpstr>
      <vt:lpstr>Case study-Railway Reservation System (Refer the file: Railwayreservation.dia)</vt:lpstr>
      <vt:lpstr>Class diagram-Railway reservation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2016-02-07T04:06:52Z</dcterms:created>
  <dcterms:modified xsi:type="dcterms:W3CDTF">2016-02-07T04:07:28Z</dcterms:modified>
</cp:coreProperties>
</file>